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95" r:id="rId3"/>
    <p:sldId id="299" r:id="rId4"/>
    <p:sldId id="288" r:id="rId5"/>
    <p:sldId id="304" r:id="rId6"/>
    <p:sldId id="306" r:id="rId7"/>
    <p:sldId id="325" r:id="rId8"/>
    <p:sldId id="308" r:id="rId9"/>
    <p:sldId id="300" r:id="rId10"/>
    <p:sldId id="270" r:id="rId11"/>
    <p:sldId id="278" r:id="rId12"/>
    <p:sldId id="302" r:id="rId13"/>
    <p:sldId id="310" r:id="rId14"/>
    <p:sldId id="311" r:id="rId15"/>
    <p:sldId id="312" r:id="rId16"/>
    <p:sldId id="313" r:id="rId17"/>
    <p:sldId id="314" r:id="rId18"/>
    <p:sldId id="316" r:id="rId19"/>
    <p:sldId id="315" r:id="rId20"/>
    <p:sldId id="319" r:id="rId21"/>
    <p:sldId id="317" r:id="rId22"/>
    <p:sldId id="292" r:id="rId23"/>
    <p:sldId id="301" r:id="rId24"/>
    <p:sldId id="318" r:id="rId25"/>
    <p:sldId id="320" r:id="rId26"/>
    <p:sldId id="261" r:id="rId27"/>
    <p:sldId id="326" r:id="rId2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한 호" initials="한호" lastIdx="2" clrIdx="0">
    <p:extLst>
      <p:ext uri="{19B8F6BF-5375-455C-9EA6-DF929625EA0E}">
        <p15:presenceInfo xmlns:p15="http://schemas.microsoft.com/office/powerpoint/2012/main" userId="097831e8818afb5a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495A"/>
    <a:srgbClr val="394251"/>
    <a:srgbClr val="27313D"/>
    <a:srgbClr val="EFD5B2"/>
    <a:srgbClr val="6BC0FF"/>
    <a:srgbClr val="4785B8"/>
    <a:srgbClr val="396E9A"/>
    <a:srgbClr val="174366"/>
    <a:srgbClr val="000000"/>
    <a:srgbClr val="4B5C75"/>
  </p:clrMru>
  <p:extLst>
    <p:ext uri="{E76CE94A-603C-4142-B9EB-6D1370010A27}">
      <p14:discardImageEditData xmlns:p14="http://schemas.microsoft.com/office/powerpoint/2010/main" val="1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125E5076-3810-47DD-B79F-674D7AD40C01}" styleName="어두운 스타일 1 - 강조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43" autoAdjust="0"/>
    <p:restoredTop sz="94933" autoAdjust="0"/>
  </p:normalViewPr>
  <p:slideViewPr>
    <p:cSldViewPr snapToGrid="0" showGuides="1">
      <p:cViewPr varScale="1">
        <p:scale>
          <a:sx n="64" d="100"/>
          <a:sy n="64" d="100"/>
        </p:scale>
        <p:origin x="56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계열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항목 1</c:v>
                </c:pt>
                <c:pt idx="1">
                  <c:v>항목 2</c:v>
                </c:pt>
                <c:pt idx="2">
                  <c:v>항목 3</c:v>
                </c:pt>
                <c:pt idx="3">
                  <c:v>항목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CD5-47C7-BB7A-3558FEA8CA9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425570768"/>
        <c:axId val="1425579504"/>
      </c:barChart>
      <c:catAx>
        <c:axId val="14255707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425579504"/>
        <c:crosses val="autoZero"/>
        <c:auto val="1"/>
        <c:lblAlgn val="ctr"/>
        <c:lblOffset val="100"/>
        <c:noMultiLvlLbl val="0"/>
      </c:catAx>
      <c:valAx>
        <c:axId val="14255795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ko-KR"/>
          </a:p>
        </c:txPr>
        <c:crossAx val="14255707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ko-K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jpeg>
</file>

<file path=ppt/media/image5.jpg>
</file>

<file path=ppt/media/image6.pn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B428E5-4487-4DFD-8F28-9D964CD37D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84DD16E-187C-4E7E-ABBE-F6BAC9F37A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8A4909-5F9B-4C27-B710-67153ABAF4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CFC0D00-E907-440E-A201-CB22D51C45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4CD4DB-7CDF-4DC5-A588-36FF3B79E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99373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2966B7B-1EDC-4343-9BA3-A7E1981C8A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95A37DD-A068-47F0-B5E9-276C85D0A72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0B77AA3-0D93-4AAE-923B-6CB8DC91058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B4F825F-B1F5-43F1-867C-C0771F648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1DF479B-B03B-4053-AC71-D2F3CCE3EB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E3258AE-092A-4CB5-839C-AEFEF5417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75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2D5B9B-7087-4278-8D9F-742BE7B1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D46886-A0A8-4BC6-BC27-C23665A860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5FFBE18-7E7B-464D-AD6B-7728D2936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9FB71CC-82EF-4AF7-B753-454DFD33D9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61512D-1F1E-4E61-8590-1679657EA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3167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13D78E37-5232-46D5-834E-28C0916B63C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0468B19-65B1-488C-AE29-F57BCDB927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F0112E3-2C15-484C-AA1B-F968958EA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F28E4BE-748D-4FB8-BC6B-A661EC4E8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4E3EE48-1179-4BE7-B1F5-AAA66B5184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91306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C0765E-FEE5-4F3E-B758-957F9D1DD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B8203BB-146D-4B44-AA2A-D336C0BFBE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FEA8557-8690-42D1-8E15-36046512D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162651-A169-457B-99EA-EA1182CF16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244B403-3C1C-4CE4-AA5F-DF4C2A7CB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16890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30486F1-7E70-4862-B180-2F6D6C675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6908656-EF8F-48E0-9146-072072465B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16B4667-8BEE-4EC9-BA83-01E5A6FD4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F9D9826-20A3-4308-8A7E-4443ADE4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094DF9-3D1A-4060-B052-7334DBE8C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29082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F522D55-7DBF-4DF1-AA0F-67C643A6A0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B12F76A-C30B-4227-9FF3-E27F34C3E1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7C20396-A042-42DD-9F0A-41B357119C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C3142A1-0A63-479E-9A20-AF9E0235C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A1015A-5E4C-48EF-B12F-BAC88CCB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6BA470E-15C8-4466-BB2E-CE85324BD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27232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AA09FD-4F6B-48E5-BE06-783FEA30E5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AB8419-E738-4085-9DEA-BCA42D09E1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F587FC7-027E-491E-BED2-077EECD8E7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2F5D329-9162-4215-8C89-91A50AF8A21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0CA0DCA-1843-474C-A22A-E55A19E91A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80573AA-E75C-4AEF-B12E-B708309CD3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403317B-845F-46B5-AEAD-5D1A351EDF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00B0CCC-652B-4FAD-9905-871FB0B13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05134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3211D18-6A50-431A-910D-D067F0BD7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FD8662F-716A-4A1D-B2EA-998F00F97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E16FA2-A4DB-4FA7-9701-60D7AF426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FB5A49D-3517-4E67-A938-EB73ECC0C5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1021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103855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02E3444-C2C2-4681-9513-DB0E82875E96}"/>
              </a:ext>
            </a:extLst>
          </p:cNvPr>
          <p:cNvSpPr txBox="1"/>
          <p:nvPr userDrawn="1"/>
        </p:nvSpPr>
        <p:spPr>
          <a:xfrm>
            <a:off x="9987228" y="6586181"/>
            <a:ext cx="2194833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ⓒSaebyeol Yu.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Saebyeol’s</a:t>
            </a:r>
            <a:r>
              <a:rPr lang="ko-KR" alt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PowerPoint</a:t>
            </a:r>
            <a:endParaRPr lang="ko-KR" altLang="en-US" sz="9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977F62E5-67D8-42BE-9DF1-88D6EFCA10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0D1683B0-EB4C-4A8A-96E4-0FF5D6FD7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3859FCB-EB4F-4D28-900A-B3B9CC0A0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5466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BD9945-F253-480F-B350-42D887245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EAA3872-D885-4E5E-93E0-787173DD7A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1EA71B0-39FE-4979-8EEE-D65F5EED9F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1FD771C-80C4-4A89-9DDE-75DEF39A46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01BA1B2-C8F1-4247-A6DE-B7406BF01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95EDE68-03B7-446B-9B78-5F31A3A376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9495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4E0DACC-CEE6-4418-B167-457C89CF00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9CE159-3C04-447D-A17B-131FA83178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C73AF69-C0A0-4CD9-9332-EB467E43C9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1ADB4A-3A8B-4072-ACF2-B9A64CC5A17A}" type="datetimeFigureOut">
              <a:rPr lang="ko-KR" altLang="en-US" smtClean="0"/>
              <a:t>2021-08-24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7477B31-56FC-4575-A118-0FB21F2D81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87745DC-A89F-4B55-AEDC-D856DADB58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DD92F1-F94B-4A11-B68E-69D397619E4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53761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8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 descr="텍스트, 평면, 제트, 구름이(가) 표시된 사진&#10;&#10;자동 생성된 설명">
            <a:extLst>
              <a:ext uri="{FF2B5EF4-FFF2-40B4-BE49-F238E27FC236}">
                <a16:creationId xmlns:a16="http://schemas.microsoft.com/office/drawing/2014/main" id="{7F36A18E-1D8E-495F-9A41-85416BA041F0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665030"/>
            <a:ext cx="12192000" cy="5591946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173064" y="1004311"/>
            <a:ext cx="781771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5400" dirty="0">
                <a:latin typeface="+mj-ea"/>
                <a:ea typeface="+mj-ea"/>
              </a:rPr>
              <a:t>K-UAM </a:t>
            </a:r>
            <a:r>
              <a:rPr lang="ko-KR" altLang="en-US" sz="5400" dirty="0">
                <a:latin typeface="+mj-ea"/>
                <a:ea typeface="+mj-ea"/>
              </a:rPr>
              <a:t>교통 혁신을 위한 </a:t>
            </a:r>
            <a:endParaRPr lang="en-US" altLang="ko-KR" sz="5400" dirty="0">
              <a:latin typeface="+mj-ea"/>
              <a:ea typeface="+mj-ea"/>
            </a:endParaRPr>
          </a:p>
          <a:p>
            <a:r>
              <a:rPr lang="en-US" altLang="ko-KR" sz="5400" dirty="0" err="1">
                <a:latin typeface="+mj-ea"/>
                <a:ea typeface="+mj-ea"/>
              </a:rPr>
              <a:t>Vertiport</a:t>
            </a:r>
            <a:r>
              <a:rPr lang="en-US" altLang="ko-KR" sz="5400" dirty="0">
                <a:latin typeface="+mj-ea"/>
                <a:ea typeface="+mj-ea"/>
              </a:rPr>
              <a:t> </a:t>
            </a:r>
            <a:r>
              <a:rPr lang="ko-KR" altLang="en-US" sz="5400" dirty="0">
                <a:latin typeface="+mj-ea"/>
                <a:ea typeface="+mj-ea"/>
              </a:rPr>
              <a:t>최적 부지 선정</a:t>
            </a:r>
            <a:endParaRPr kumimoji="1" lang="ja-JP" altLang="en-US" sz="5400" dirty="0">
              <a:latin typeface="+mj-ea"/>
              <a:ea typeface="+mj-ea"/>
            </a:endParaRPr>
          </a:p>
        </p:txBody>
      </p:sp>
      <p:sp>
        <p:nvSpPr>
          <p:cNvPr id="6" name="テキスト ボックス 3"/>
          <p:cNvSpPr txBox="1"/>
          <p:nvPr/>
        </p:nvSpPr>
        <p:spPr>
          <a:xfrm>
            <a:off x="8474903" y="5551904"/>
            <a:ext cx="34483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1400" dirty="0" err="1">
                <a:latin typeface="+mj-ea"/>
                <a:ea typeface="+mj-ea"/>
              </a:rPr>
              <a:t>팀명</a:t>
            </a:r>
            <a:r>
              <a:rPr lang="en-US" altLang="ko-KR" sz="1400" dirty="0">
                <a:latin typeface="+mj-ea"/>
                <a:ea typeface="+mj-ea"/>
              </a:rPr>
              <a:t> :  </a:t>
            </a:r>
            <a:r>
              <a:rPr lang="ko-KR" altLang="en-US" sz="1400" dirty="0" err="1">
                <a:latin typeface="+mj-ea"/>
                <a:ea typeface="+mj-ea"/>
              </a:rPr>
              <a:t>신기술혁신</a:t>
            </a:r>
            <a:r>
              <a:rPr lang="ko-KR" altLang="en-US" sz="1400" dirty="0">
                <a:latin typeface="+mj-ea"/>
                <a:ea typeface="+mj-ea"/>
              </a:rPr>
              <a:t> 팀</a:t>
            </a:r>
            <a:endParaRPr lang="en-US" altLang="ko-KR" sz="1400" dirty="0">
              <a:latin typeface="+mj-ea"/>
              <a:ea typeface="+mj-ea"/>
            </a:endParaRPr>
          </a:p>
          <a:p>
            <a:pPr algn="r"/>
            <a:r>
              <a:rPr lang="ko-KR" altLang="en-US" sz="1400" dirty="0" err="1">
                <a:latin typeface="+mj-ea"/>
                <a:ea typeface="+mj-ea"/>
              </a:rPr>
              <a:t>강범진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ko-KR" altLang="en-US" sz="1400" dirty="0">
                <a:latin typeface="+mj-ea"/>
                <a:ea typeface="+mj-ea"/>
              </a:rPr>
              <a:t>김현수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ko-KR" altLang="en-US" sz="1400" dirty="0" err="1">
                <a:latin typeface="+mj-ea"/>
                <a:ea typeface="+mj-ea"/>
              </a:rPr>
              <a:t>박서희</a:t>
            </a:r>
            <a:r>
              <a:rPr lang="en-US" altLang="ko-KR" sz="1400" dirty="0">
                <a:latin typeface="+mj-ea"/>
                <a:ea typeface="+mj-ea"/>
              </a:rPr>
              <a:t>,</a:t>
            </a:r>
            <a:r>
              <a:rPr lang="ko-KR" altLang="en-US" sz="1400" dirty="0" err="1">
                <a:latin typeface="+mj-ea"/>
                <a:ea typeface="+mj-ea"/>
              </a:rPr>
              <a:t>위다영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ko-KR" altLang="en-US" sz="1400" dirty="0">
                <a:latin typeface="+mj-ea"/>
                <a:ea typeface="+mj-ea"/>
              </a:rPr>
              <a:t>이건우</a:t>
            </a:r>
            <a:r>
              <a:rPr lang="en-US" altLang="ko-KR" sz="1400" dirty="0">
                <a:latin typeface="+mj-ea"/>
                <a:ea typeface="+mj-ea"/>
              </a:rPr>
              <a:t>, </a:t>
            </a:r>
            <a:r>
              <a:rPr lang="ko-KR" altLang="en-US" sz="1400" dirty="0">
                <a:latin typeface="+mj-ea"/>
                <a:ea typeface="+mj-ea"/>
              </a:rPr>
              <a:t>한호</a:t>
            </a:r>
            <a:endParaRPr kumimoji="1" lang="ja-JP" altLang="en-US" sz="1400" dirty="0">
              <a:latin typeface="+mj-ea"/>
              <a:ea typeface="+mj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b="13659"/>
          <a:stretch/>
        </p:blipFill>
        <p:spPr>
          <a:xfrm>
            <a:off x="46333" y="57842"/>
            <a:ext cx="3220399" cy="560344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4"/>
          <a:srcRect l="20321" t="35127" r="21275" b="42074"/>
          <a:stretch/>
        </p:blipFill>
        <p:spPr>
          <a:xfrm>
            <a:off x="10199093" y="57797"/>
            <a:ext cx="1942590" cy="607233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3376863" y="6416491"/>
            <a:ext cx="543827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2021 </a:t>
            </a:r>
            <a:r>
              <a:rPr lang="ko-KR" altLang="en-US" sz="160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데이터청년캠퍼스 동국대학교</a:t>
            </a:r>
            <a:r>
              <a:rPr lang="en-US" altLang="ko-KR" sz="1600" dirty="0">
                <a:solidFill>
                  <a:schemeClr val="bg2">
                    <a:lumMod val="50000"/>
                  </a:schemeClr>
                </a:solidFill>
                <a:latin typeface="+mj-ea"/>
                <a:ea typeface="+mj-ea"/>
              </a:rPr>
              <a:t> </a:t>
            </a:r>
            <a:endParaRPr lang="ko-KR" altLang="en-US" sz="1600" dirty="0">
              <a:solidFill>
                <a:schemeClr val="bg2">
                  <a:lumMod val="50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166285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직사각형 20">
            <a:extLst>
              <a:ext uri="{FF2B5EF4-FFF2-40B4-BE49-F238E27FC236}">
                <a16:creationId xmlns:a16="http://schemas.microsoft.com/office/drawing/2014/main" id="{603E08ED-89CA-484C-8CA2-4933AC5CF275}"/>
              </a:ext>
            </a:extLst>
          </p:cNvPr>
          <p:cNvSpPr/>
          <p:nvPr/>
        </p:nvSpPr>
        <p:spPr>
          <a:xfrm>
            <a:off x="635991" y="1732731"/>
            <a:ext cx="3525520" cy="22942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5A2B78B-197E-48A6-ADDB-4756F1B262B7}"/>
              </a:ext>
            </a:extLst>
          </p:cNvPr>
          <p:cNvSpPr txBox="1"/>
          <p:nvPr/>
        </p:nvSpPr>
        <p:spPr>
          <a:xfrm>
            <a:off x="768071" y="4888520"/>
            <a:ext cx="3261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15~50km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거리 커버리지 </a:t>
            </a:r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인구 밀도 높은 도시 지역 내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A48B282-45FE-47B0-A45E-A877513B5372}"/>
              </a:ext>
            </a:extLst>
          </p:cNvPr>
          <p:cNvSpPr txBox="1"/>
          <p:nvPr/>
        </p:nvSpPr>
        <p:spPr>
          <a:xfrm>
            <a:off x="1760596" y="4273064"/>
            <a:ext cx="127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시티 택시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(= 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시내 버스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A1DBD1C-D3D5-4D74-A220-B490871B11E5}"/>
              </a:ext>
            </a:extLst>
          </p:cNvPr>
          <p:cNvSpPr/>
          <p:nvPr/>
        </p:nvSpPr>
        <p:spPr>
          <a:xfrm>
            <a:off x="4313911" y="1732731"/>
            <a:ext cx="3525520" cy="2294208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9026CD6-A56C-429A-A77E-DFBBB03821E6}"/>
              </a:ext>
            </a:extLst>
          </p:cNvPr>
          <p:cNvSpPr txBox="1"/>
          <p:nvPr/>
        </p:nvSpPr>
        <p:spPr>
          <a:xfrm>
            <a:off x="4445991" y="4888520"/>
            <a:ext cx="3261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교통 허브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,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관심 지점에서 </a:t>
            </a:r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15~50km 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떨어진 공항까지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4E46A00-ADA5-414B-9841-BD09AF54FB19}"/>
              </a:ext>
            </a:extLst>
          </p:cNvPr>
          <p:cNvSpPr txBox="1"/>
          <p:nvPr/>
        </p:nvSpPr>
        <p:spPr>
          <a:xfrm>
            <a:off x="5438516" y="4273064"/>
            <a:ext cx="127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공항 셔틀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(= 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공항 버스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C351B32B-4449-4A50-81FB-81DE93EC374E}"/>
              </a:ext>
            </a:extLst>
          </p:cNvPr>
          <p:cNvSpPr/>
          <p:nvPr/>
        </p:nvSpPr>
        <p:spPr>
          <a:xfrm>
            <a:off x="7991831" y="1732731"/>
            <a:ext cx="3525520" cy="2294208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D4BB84E-1344-41FE-A472-2A421764B74A}"/>
              </a:ext>
            </a:extLst>
          </p:cNvPr>
          <p:cNvSpPr txBox="1"/>
          <p:nvPr/>
        </p:nvSpPr>
        <p:spPr>
          <a:xfrm>
            <a:off x="8123911" y="4888520"/>
            <a:ext cx="32613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주요 도시 간 </a:t>
            </a:r>
            <a:r>
              <a:rPr lang="en-US" altLang="ko-KR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250km</a:t>
            </a:r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까지</a:t>
            </a:r>
            <a:endParaRPr lang="en-US" altLang="ko-KR" sz="1600" spc="-15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</a:endParaRPr>
          </a:p>
          <a:p>
            <a:pPr algn="ctr"/>
            <a:r>
              <a:rPr lang="ko-KR" altLang="en-US" sz="16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</a:rPr>
              <a:t>정기운항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F006C64-55D5-4231-A826-E4EDDD810771}"/>
              </a:ext>
            </a:extLst>
          </p:cNvPr>
          <p:cNvSpPr txBox="1"/>
          <p:nvPr/>
        </p:nvSpPr>
        <p:spPr>
          <a:xfrm>
            <a:off x="9116436" y="4273064"/>
            <a:ext cx="127631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인터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시티</a:t>
            </a:r>
            <a:endParaRPr lang="en-US" altLang="ko-KR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(= </a:t>
            </a:r>
            <a:r>
              <a:rPr lang="ko-KR" altLang="en-US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고속 버스</a:t>
            </a:r>
            <a:r>
              <a:rPr lang="en-US" altLang="ko-KR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  <a:endParaRPr lang="ko-KR" altLang="en-US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254589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UAM 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사용 범주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FAEDD9B4-A712-49CD-AFAA-5D6AAFDB6D6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99355" y="2074090"/>
            <a:ext cx="1598791" cy="1611489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AA1263C6-06F7-44AD-AD76-038E629C280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979144" y="2074090"/>
            <a:ext cx="1550894" cy="1611489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70AF8917-50E3-4CD2-B9B1-77203742334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293658" y="2074090"/>
            <a:ext cx="1604683" cy="1611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43683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직선 연결선 19">
            <a:extLst>
              <a:ext uri="{FF2B5EF4-FFF2-40B4-BE49-F238E27FC236}">
                <a16:creationId xmlns:a16="http://schemas.microsoft.com/office/drawing/2014/main" id="{A673D469-8239-434E-B299-6F9EC4AA2BEB}"/>
              </a:ext>
            </a:extLst>
          </p:cNvPr>
          <p:cNvCxnSpPr/>
          <p:nvPr/>
        </p:nvCxnSpPr>
        <p:spPr>
          <a:xfrm>
            <a:off x="5946039" y="3110458"/>
            <a:ext cx="0" cy="1192863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8D3267C6-70A4-4842-ABAE-2DC4613A4BF0}"/>
              </a:ext>
            </a:extLst>
          </p:cNvPr>
          <p:cNvCxnSpPr/>
          <p:nvPr/>
        </p:nvCxnSpPr>
        <p:spPr>
          <a:xfrm flipH="1">
            <a:off x="4640002" y="4310624"/>
            <a:ext cx="1288010" cy="77449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40DD5A17-82F6-40DD-8C36-75E5B03A1327}"/>
              </a:ext>
            </a:extLst>
          </p:cNvPr>
          <p:cNvCxnSpPr/>
          <p:nvPr/>
        </p:nvCxnSpPr>
        <p:spPr>
          <a:xfrm>
            <a:off x="5975063" y="4310621"/>
            <a:ext cx="1072693" cy="679245"/>
          </a:xfrm>
          <a:prstGeom prst="line">
            <a:avLst/>
          </a:prstGeom>
          <a:ln>
            <a:solidFill>
              <a:schemeClr val="tx2">
                <a:lumMod val="60000"/>
                <a:lumOff val="4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타원 22">
            <a:extLst>
              <a:ext uri="{FF2B5EF4-FFF2-40B4-BE49-F238E27FC236}">
                <a16:creationId xmlns:a16="http://schemas.microsoft.com/office/drawing/2014/main" id="{7664A9DE-28F2-4095-935C-9F3E6B7A5948}"/>
              </a:ext>
            </a:extLst>
          </p:cNvPr>
          <p:cNvSpPr/>
          <p:nvPr/>
        </p:nvSpPr>
        <p:spPr>
          <a:xfrm>
            <a:off x="3407948" y="4516979"/>
            <a:ext cx="1758766" cy="175876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E1593538-5517-452F-9F7C-C7CE56E4DB19}"/>
              </a:ext>
            </a:extLst>
          </p:cNvPr>
          <p:cNvSpPr/>
          <p:nvPr/>
        </p:nvSpPr>
        <p:spPr>
          <a:xfrm>
            <a:off x="5064216" y="1360846"/>
            <a:ext cx="1758766" cy="175876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5" name="타원 24">
            <a:extLst>
              <a:ext uri="{FF2B5EF4-FFF2-40B4-BE49-F238E27FC236}">
                <a16:creationId xmlns:a16="http://schemas.microsoft.com/office/drawing/2014/main" id="{7CB7EE98-C010-4E12-B294-6D7A0C58CB69}"/>
              </a:ext>
            </a:extLst>
          </p:cNvPr>
          <p:cNvSpPr/>
          <p:nvPr/>
        </p:nvSpPr>
        <p:spPr>
          <a:xfrm>
            <a:off x="6822982" y="4516979"/>
            <a:ext cx="1758766" cy="175876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630AF66-B48B-489E-8E3A-9CF32022AC6E}"/>
              </a:ext>
            </a:extLst>
          </p:cNvPr>
          <p:cNvSpPr txBox="1"/>
          <p:nvPr/>
        </p:nvSpPr>
        <p:spPr>
          <a:xfrm>
            <a:off x="5330641" y="1879972"/>
            <a:ext cx="121379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  <a:latin typeface="+mj-ea"/>
                <a:ea typeface="+mj-ea"/>
              </a:rPr>
              <a:t>초기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433462-6FE9-468F-A78E-3DBC82280196}"/>
              </a:ext>
            </a:extLst>
          </p:cNvPr>
          <p:cNvSpPr txBox="1"/>
          <p:nvPr/>
        </p:nvSpPr>
        <p:spPr>
          <a:xfrm>
            <a:off x="3425558" y="5045452"/>
            <a:ext cx="17235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  <a:latin typeface="+mj-ea"/>
                <a:ea typeface="+mj-ea"/>
              </a:rPr>
              <a:t>성장기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068DC88-1D17-496B-812F-CE3120686250}"/>
              </a:ext>
            </a:extLst>
          </p:cNvPr>
          <p:cNvSpPr txBox="1"/>
          <p:nvPr/>
        </p:nvSpPr>
        <p:spPr>
          <a:xfrm>
            <a:off x="6840591" y="5047148"/>
            <a:ext cx="172354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400" b="1" dirty="0">
                <a:solidFill>
                  <a:schemeClr val="bg1"/>
                </a:solidFill>
                <a:latin typeface="+mj-ea"/>
                <a:ea typeface="+mj-ea"/>
              </a:rPr>
              <a:t>성숙기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51A87F6-9F80-4946-BB13-12C9C169CE45}"/>
              </a:ext>
            </a:extLst>
          </p:cNvPr>
          <p:cNvSpPr txBox="1"/>
          <p:nvPr/>
        </p:nvSpPr>
        <p:spPr>
          <a:xfrm>
            <a:off x="74692" y="5076229"/>
            <a:ext cx="316625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버티포트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24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이착륙장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24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계류장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120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C0CB32C-D3BD-4917-B01A-A8485AF452A9}"/>
              </a:ext>
            </a:extLst>
          </p:cNvPr>
          <p:cNvSpPr txBox="1"/>
          <p:nvPr/>
        </p:nvSpPr>
        <p:spPr>
          <a:xfrm>
            <a:off x="8748753" y="5076229"/>
            <a:ext cx="330571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버티포트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52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이착륙장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104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계류장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624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  <a:endParaRPr lang="ko-KR" altLang="en-US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CC58EF91-8F53-4897-AA40-342E437CB7EC}"/>
              </a:ext>
            </a:extLst>
          </p:cNvPr>
          <p:cNvSpPr txBox="1"/>
          <p:nvPr/>
        </p:nvSpPr>
        <p:spPr>
          <a:xfrm>
            <a:off x="6840591" y="2013228"/>
            <a:ext cx="52196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spc="-15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버티포트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: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인천공항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김포공항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청량리역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코엑스</a:t>
            </a:r>
            <a:endParaRPr lang="en-US" altLang="ko-KR" sz="2000" spc="-150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이착륙장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4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계류장 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16</a:t>
            </a:r>
            <a:r>
              <a:rPr lang="ko-KR" altLang="en-US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개</a:t>
            </a:r>
            <a:r>
              <a:rPr lang="en-US" altLang="ko-KR" sz="2000" spc="-150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)</a:t>
            </a: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E4A52EEF-1642-45D9-8678-DB486E191C72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4" name="직사각형 43">
            <a:extLst>
              <a:ext uri="{FF2B5EF4-FFF2-40B4-BE49-F238E27FC236}">
                <a16:creationId xmlns:a16="http://schemas.microsoft.com/office/drawing/2014/main" id="{5414B190-C859-473C-9AF3-08ED6384ED58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29E308E-1FB6-45DB-BAFE-00C8CE23A0D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2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8" name="직선 연결선 47">
            <a:extLst>
              <a:ext uri="{FF2B5EF4-FFF2-40B4-BE49-F238E27FC236}">
                <a16:creationId xmlns:a16="http://schemas.microsoft.com/office/drawing/2014/main" id="{EF1AB17E-6AD8-429E-9F47-AEB3881B9A51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CD8B03BE-65EA-4458-B89B-CCA8992DA49F}"/>
              </a:ext>
            </a:extLst>
          </p:cNvPr>
          <p:cNvSpPr txBox="1"/>
          <p:nvPr/>
        </p:nvSpPr>
        <p:spPr>
          <a:xfrm>
            <a:off x="660400" y="262550"/>
            <a:ext cx="330571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UAM 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정부 사업 계획</a:t>
            </a:r>
          </a:p>
        </p:txBody>
      </p:sp>
    </p:spTree>
    <p:extLst>
      <p:ext uri="{BB962C8B-B14F-4D97-AF65-F5344CB8AC3E}">
        <p14:creationId xmlns:p14="http://schemas.microsoft.com/office/powerpoint/2010/main" val="2522017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하늘, 실외이(가) 표시된 사진&#10;&#10;자동 생성된 설명">
            <a:extLst>
              <a:ext uri="{FF2B5EF4-FFF2-40B4-BE49-F238E27FC236}">
                <a16:creationId xmlns:a16="http://schemas.microsoft.com/office/drawing/2014/main" id="{8945A389-997F-4B76-92A5-BA2F575A3C5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215268" cy="6858000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12573344-11B8-4428-8B24-64429C357BD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A872F4B2-3965-4BA5-88D5-AB710EECCD1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849A04B8-B31A-4DF2-BF99-26783BC0A85D}"/>
                </a:ext>
              </a:extLst>
            </p:cNvPr>
            <p:cNvGrpSpPr/>
            <p:nvPr/>
          </p:nvGrpSpPr>
          <p:grpSpPr>
            <a:xfrm>
              <a:off x="657912" y="3708260"/>
              <a:ext cx="4171346" cy="1640899"/>
              <a:chOff x="2700072" y="2021840"/>
              <a:chExt cx="5680010" cy="2234369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749C66CA-FC18-4A73-AA6D-20A2EC96985F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3,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65465CA2-3769-4BE9-AA7E-6F04145D7731}"/>
                  </a:ext>
                </a:extLst>
              </p:cNvPr>
              <p:cNvSpPr txBox="1"/>
              <p:nvPr/>
            </p:nvSpPr>
            <p:spPr>
              <a:xfrm>
                <a:off x="4110154" y="3124662"/>
                <a:ext cx="4269928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데이터 분석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5368929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239681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변수 개수 설명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C3221D4-4FF8-46D7-BED8-5920918FB563}"/>
              </a:ext>
            </a:extLst>
          </p:cNvPr>
          <p:cNvSpPr txBox="1"/>
          <p:nvPr/>
        </p:nvSpPr>
        <p:spPr>
          <a:xfrm>
            <a:off x="2611704" y="2064456"/>
            <a:ext cx="22461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u="sng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총 </a:t>
            </a:r>
            <a:r>
              <a:rPr lang="en-US" altLang="ko-KR" sz="4000" u="sng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4416</a:t>
            </a:r>
            <a:r>
              <a:rPr lang="ko-KR" altLang="en-US" sz="4000" u="sng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</a:t>
            </a:r>
          </a:p>
        </p:txBody>
      </p:sp>
      <p:cxnSp>
        <p:nvCxnSpPr>
          <p:cNvPr id="4" name="연결선: 꺾임 3">
            <a:extLst>
              <a:ext uri="{FF2B5EF4-FFF2-40B4-BE49-F238E27FC236}">
                <a16:creationId xmlns:a16="http://schemas.microsoft.com/office/drawing/2014/main" id="{E7AE6B90-78AA-46ED-9989-F91DC2A54EA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009560" y="2346233"/>
            <a:ext cx="723894" cy="1294677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807E80B7-0BFD-4CF9-B608-27FB64616EE0}"/>
              </a:ext>
            </a:extLst>
          </p:cNvPr>
          <p:cNvSpPr txBox="1"/>
          <p:nvPr/>
        </p:nvSpPr>
        <p:spPr>
          <a:xfrm>
            <a:off x="5157680" y="3001576"/>
            <a:ext cx="404630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5054</a:t>
            </a:r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</a:t>
            </a:r>
            <a:endParaRPr lang="en-US" altLang="ko-KR" sz="40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  <a:p>
            <a:pPr marL="571500" indent="-571500">
              <a:buFontTx/>
              <a:buChar char="-"/>
            </a:pPr>
            <a:r>
              <a:rPr lang="en-US" altLang="ko-KR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0</a:t>
            </a:r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 </a:t>
            </a:r>
            <a:r>
              <a:rPr lang="en-US" altLang="ko-KR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: </a:t>
            </a:r>
            <a:r>
              <a:rPr lang="ko-KR" altLang="en-US" sz="4000" spc="-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결측값</a:t>
            </a:r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제거</a:t>
            </a:r>
            <a:endParaRPr lang="en-US" altLang="ko-KR" sz="40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  <a:p>
            <a:pPr marL="571500" indent="-571500">
              <a:buFontTx/>
              <a:buChar char="-"/>
            </a:pPr>
            <a:r>
              <a:rPr lang="en-US" altLang="ko-KR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0</a:t>
            </a:r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 </a:t>
            </a:r>
            <a:r>
              <a:rPr lang="en-US" altLang="ko-KR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: -- </a:t>
            </a:r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제거</a:t>
            </a:r>
          </a:p>
        </p:txBody>
      </p:sp>
    </p:spTree>
    <p:extLst>
      <p:ext uri="{BB962C8B-B14F-4D97-AF65-F5344CB8AC3E}">
        <p14:creationId xmlns:p14="http://schemas.microsoft.com/office/powerpoint/2010/main" val="1526764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269176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변수값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설명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(v1)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D3CEE578-ECCC-4144-8576-2DA710A955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3385774"/>
              </p:ext>
            </p:extLst>
          </p:nvPr>
        </p:nvGraphicFramePr>
        <p:xfrm>
          <a:off x="1192306" y="1515035"/>
          <a:ext cx="9953812" cy="4949182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1793150">
                  <a:extLst>
                    <a:ext uri="{9D8B030D-6E8A-4147-A177-3AD203B41FA5}">
                      <a16:colId xmlns:a16="http://schemas.microsoft.com/office/drawing/2014/main" val="3644218921"/>
                    </a:ext>
                  </a:extLst>
                </a:gridCol>
                <a:gridCol w="8160662">
                  <a:extLst>
                    <a:ext uri="{9D8B030D-6E8A-4147-A177-3AD203B41FA5}">
                      <a16:colId xmlns:a16="http://schemas.microsoft.com/office/drawing/2014/main" val="1726230363"/>
                    </a:ext>
                  </a:extLst>
                </a:gridCol>
              </a:tblGrid>
              <a:tr h="524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+mj-ea"/>
                          <a:ea typeface="+mj-ea"/>
                        </a:rPr>
                        <a:t>변수명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변수 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732530679"/>
                  </a:ext>
                </a:extLst>
              </a:tr>
              <a:tr h="524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승용차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62401792"/>
                  </a:ext>
                </a:extLst>
              </a:tr>
              <a:tr h="524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버스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873475833"/>
                  </a:ext>
                </a:extLst>
              </a:tr>
              <a:tr h="524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혼잡강도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44328868"/>
                  </a:ext>
                </a:extLst>
              </a:tr>
              <a:tr h="524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총 인구수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924132258"/>
                  </a:ext>
                </a:extLst>
              </a:tr>
              <a:tr h="524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세대 수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2285774"/>
                  </a:ext>
                </a:extLst>
              </a:tr>
              <a:tr h="524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터미널과의 거리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830193328"/>
                  </a:ext>
                </a:extLst>
              </a:tr>
              <a:tr h="524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기차역과의 거리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3572505509"/>
                  </a:ext>
                </a:extLst>
              </a:tr>
              <a:tr h="5241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공항과의 거리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설명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277237267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72394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269176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데이터 분석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(v1)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CB96E6-7C2E-4ECE-84EF-A5968AAE2278}"/>
              </a:ext>
            </a:extLst>
          </p:cNvPr>
          <p:cNvSpPr txBox="1"/>
          <p:nvPr/>
        </p:nvSpPr>
        <p:spPr>
          <a:xfrm>
            <a:off x="660400" y="1436926"/>
            <a:ext cx="259558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엔트로피 지수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: 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07FDBF-6162-429A-8C64-70D0E974F87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17926" y="1215738"/>
            <a:ext cx="3219319" cy="962622"/>
          </a:xfrm>
          <a:prstGeom prst="rect">
            <a:avLst/>
          </a:prstGeom>
        </p:spPr>
      </p:pic>
      <p:sp>
        <p:nvSpPr>
          <p:cNvPr id="5" name="화살표: 아래쪽 4">
            <a:extLst>
              <a:ext uri="{FF2B5EF4-FFF2-40B4-BE49-F238E27FC236}">
                <a16:creationId xmlns:a16="http://schemas.microsoft.com/office/drawing/2014/main" id="{90354B0C-DCD0-4D83-B9A7-B0DBAEBC778E}"/>
              </a:ext>
            </a:extLst>
          </p:cNvPr>
          <p:cNvSpPr/>
          <p:nvPr/>
        </p:nvSpPr>
        <p:spPr>
          <a:xfrm>
            <a:off x="5298142" y="4953163"/>
            <a:ext cx="1201271" cy="962622"/>
          </a:xfrm>
          <a:prstGeom prst="downArrow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CA5795-4948-47F1-9F5C-F28C5304AEA5}"/>
              </a:ext>
            </a:extLst>
          </p:cNvPr>
          <p:cNvSpPr txBox="1"/>
          <p:nvPr/>
        </p:nvSpPr>
        <p:spPr>
          <a:xfrm>
            <a:off x="4700372" y="6108972"/>
            <a:ext cx="239681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각 </a:t>
            </a:r>
            <a:r>
              <a:rPr lang="ko-KR" altLang="en-US" sz="3300" spc="-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변수값의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곱</a:t>
            </a:r>
          </a:p>
        </p:txBody>
      </p:sp>
      <p:graphicFrame>
        <p:nvGraphicFramePr>
          <p:cNvPr id="6" name="표 6">
            <a:extLst>
              <a:ext uri="{FF2B5EF4-FFF2-40B4-BE49-F238E27FC236}">
                <a16:creationId xmlns:a16="http://schemas.microsoft.com/office/drawing/2014/main" id="{FC9F48D0-D58A-45CE-9399-42D31F37A1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42377620"/>
              </p:ext>
            </p:extLst>
          </p:nvPr>
        </p:nvGraphicFramePr>
        <p:xfrm>
          <a:off x="236816" y="2756264"/>
          <a:ext cx="11718368" cy="182118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02041">
                  <a:extLst>
                    <a:ext uri="{9D8B030D-6E8A-4147-A177-3AD203B41FA5}">
                      <a16:colId xmlns:a16="http://schemas.microsoft.com/office/drawing/2014/main" val="453696188"/>
                    </a:ext>
                  </a:extLst>
                </a:gridCol>
                <a:gridCol w="958560">
                  <a:extLst>
                    <a:ext uri="{9D8B030D-6E8A-4147-A177-3AD203B41FA5}">
                      <a16:colId xmlns:a16="http://schemas.microsoft.com/office/drawing/2014/main" val="1018147478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503487456"/>
                    </a:ext>
                  </a:extLst>
                </a:gridCol>
                <a:gridCol w="1165412">
                  <a:extLst>
                    <a:ext uri="{9D8B030D-6E8A-4147-A177-3AD203B41FA5}">
                      <a16:colId xmlns:a16="http://schemas.microsoft.com/office/drawing/2014/main" val="2877315504"/>
                    </a:ext>
                  </a:extLst>
                </a:gridCol>
                <a:gridCol w="1246094">
                  <a:extLst>
                    <a:ext uri="{9D8B030D-6E8A-4147-A177-3AD203B41FA5}">
                      <a16:colId xmlns:a16="http://schemas.microsoft.com/office/drawing/2014/main" val="2503382147"/>
                    </a:ext>
                  </a:extLst>
                </a:gridCol>
                <a:gridCol w="1048870">
                  <a:extLst>
                    <a:ext uri="{9D8B030D-6E8A-4147-A177-3AD203B41FA5}">
                      <a16:colId xmlns:a16="http://schemas.microsoft.com/office/drawing/2014/main" val="2132267592"/>
                    </a:ext>
                  </a:extLst>
                </a:gridCol>
                <a:gridCol w="1801906">
                  <a:extLst>
                    <a:ext uri="{9D8B030D-6E8A-4147-A177-3AD203B41FA5}">
                      <a16:colId xmlns:a16="http://schemas.microsoft.com/office/drawing/2014/main" val="1153214125"/>
                    </a:ext>
                  </a:extLst>
                </a:gridCol>
                <a:gridCol w="1766047">
                  <a:extLst>
                    <a:ext uri="{9D8B030D-6E8A-4147-A177-3AD203B41FA5}">
                      <a16:colId xmlns:a16="http://schemas.microsoft.com/office/drawing/2014/main" val="2763201684"/>
                    </a:ext>
                  </a:extLst>
                </a:gridCol>
                <a:gridCol w="1515038">
                  <a:extLst>
                    <a:ext uri="{9D8B030D-6E8A-4147-A177-3AD203B41FA5}">
                      <a16:colId xmlns:a16="http://schemas.microsoft.com/office/drawing/2014/main" val="2582083203"/>
                    </a:ext>
                  </a:extLst>
                </a:gridCol>
              </a:tblGrid>
              <a:tr h="477844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 err="1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변수명</a:t>
                      </a:r>
                      <a:endParaRPr lang="ko-KR" altLang="en-US" b="1" dirty="0">
                        <a:solidFill>
                          <a:schemeClr val="bg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승용차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버스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혼잡강도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총 인구수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세대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터미널과의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기차역과의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bg1"/>
                          </a:solidFill>
                          <a:latin typeface="+mj-ea"/>
                          <a:ea typeface="+mj-ea"/>
                        </a:rPr>
                        <a:t>공항과의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2173648"/>
                  </a:ext>
                </a:extLst>
              </a:tr>
              <a:tr h="118110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엔트로피</a:t>
                      </a:r>
                      <a:endParaRPr lang="en-US" altLang="ko-KR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  <a:p>
                      <a:pPr algn="ctr" latinLnBrk="1"/>
                      <a:r>
                        <a:rPr lang="ko-KR" altLang="en-US" b="1" dirty="0">
                          <a:solidFill>
                            <a:schemeClr val="tx1"/>
                          </a:solidFill>
                          <a:latin typeface="+mj-ea"/>
                          <a:ea typeface="+mj-ea"/>
                        </a:rPr>
                        <a:t>지수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b="1" dirty="0">
                        <a:solidFill>
                          <a:schemeClr val="tx1"/>
                        </a:solidFill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034615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7265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269176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데이터 분석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(v1)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4EAFBD96-FC8E-4529-9989-A4A6B85B76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912330"/>
              </p:ext>
            </p:extLst>
          </p:nvPr>
        </p:nvGraphicFramePr>
        <p:xfrm>
          <a:off x="242047" y="1207657"/>
          <a:ext cx="11797555" cy="54729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68775">
                  <a:extLst>
                    <a:ext uri="{9D8B030D-6E8A-4147-A177-3AD203B41FA5}">
                      <a16:colId xmlns:a16="http://schemas.microsoft.com/office/drawing/2014/main" val="1675213840"/>
                    </a:ext>
                  </a:extLst>
                </a:gridCol>
                <a:gridCol w="886166">
                  <a:extLst>
                    <a:ext uri="{9D8B030D-6E8A-4147-A177-3AD203B41FA5}">
                      <a16:colId xmlns:a16="http://schemas.microsoft.com/office/drawing/2014/main" val="914570061"/>
                    </a:ext>
                  </a:extLst>
                </a:gridCol>
                <a:gridCol w="815788">
                  <a:extLst>
                    <a:ext uri="{9D8B030D-6E8A-4147-A177-3AD203B41FA5}">
                      <a16:colId xmlns:a16="http://schemas.microsoft.com/office/drawing/2014/main" val="2686456333"/>
                    </a:ext>
                  </a:extLst>
                </a:gridCol>
                <a:gridCol w="1111624">
                  <a:extLst>
                    <a:ext uri="{9D8B030D-6E8A-4147-A177-3AD203B41FA5}">
                      <a16:colId xmlns:a16="http://schemas.microsoft.com/office/drawing/2014/main" val="972845596"/>
                    </a:ext>
                  </a:extLst>
                </a:gridCol>
                <a:gridCol w="1138518">
                  <a:extLst>
                    <a:ext uri="{9D8B030D-6E8A-4147-A177-3AD203B41FA5}">
                      <a16:colId xmlns:a16="http://schemas.microsoft.com/office/drawing/2014/main" val="1091545289"/>
                    </a:ext>
                  </a:extLst>
                </a:gridCol>
                <a:gridCol w="941294">
                  <a:extLst>
                    <a:ext uri="{9D8B030D-6E8A-4147-A177-3AD203B41FA5}">
                      <a16:colId xmlns:a16="http://schemas.microsoft.com/office/drawing/2014/main" val="887483362"/>
                    </a:ext>
                  </a:extLst>
                </a:gridCol>
                <a:gridCol w="1272988">
                  <a:extLst>
                    <a:ext uri="{9D8B030D-6E8A-4147-A177-3AD203B41FA5}">
                      <a16:colId xmlns:a16="http://schemas.microsoft.com/office/drawing/2014/main" val="651647876"/>
                    </a:ext>
                  </a:extLst>
                </a:gridCol>
                <a:gridCol w="1255059">
                  <a:extLst>
                    <a:ext uri="{9D8B030D-6E8A-4147-A177-3AD203B41FA5}">
                      <a16:colId xmlns:a16="http://schemas.microsoft.com/office/drawing/2014/main" val="4240179511"/>
                    </a:ext>
                  </a:extLst>
                </a:gridCol>
                <a:gridCol w="1183341">
                  <a:extLst>
                    <a:ext uri="{9D8B030D-6E8A-4147-A177-3AD203B41FA5}">
                      <a16:colId xmlns:a16="http://schemas.microsoft.com/office/drawing/2014/main" val="3367593378"/>
                    </a:ext>
                  </a:extLst>
                </a:gridCol>
                <a:gridCol w="1524002">
                  <a:extLst>
                    <a:ext uri="{9D8B030D-6E8A-4147-A177-3AD203B41FA5}">
                      <a16:colId xmlns:a16="http://schemas.microsoft.com/office/drawing/2014/main" val="2560926938"/>
                    </a:ext>
                  </a:extLst>
                </a:gridCol>
              </a:tblGrid>
              <a:tr h="153749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                  </a:t>
                      </a:r>
                      <a:r>
                        <a:rPr lang="ko-KR" altLang="en-US" dirty="0">
                          <a:latin typeface="+mj-ea"/>
                          <a:ea typeface="+mj-ea"/>
                        </a:rPr>
                        <a:t>변수</a:t>
                      </a:r>
                      <a:endParaRPr lang="en-US" altLang="ko-KR" dirty="0">
                        <a:latin typeface="+mj-ea"/>
                        <a:ea typeface="+mj-ea"/>
                      </a:endParaRPr>
                    </a:p>
                    <a:p>
                      <a:pPr latinLnBrk="1"/>
                      <a:r>
                        <a:rPr lang="ko-KR" altLang="en-US" dirty="0" err="1">
                          <a:latin typeface="+mj-ea"/>
                          <a:ea typeface="+mj-ea"/>
                        </a:rPr>
                        <a:t>읍면동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승용차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버스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혼잡강도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총 인구수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세대 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터미널과의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기차역과의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+mj-ea"/>
                          <a:ea typeface="+mj-ea"/>
                        </a:rPr>
                        <a:t>공항과의 거리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SUM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6443409"/>
                  </a:ext>
                </a:extLst>
              </a:tr>
              <a:tr h="591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1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0317903"/>
                  </a:ext>
                </a:extLst>
              </a:tr>
              <a:tr h="591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2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86164529"/>
                  </a:ext>
                </a:extLst>
              </a:tr>
              <a:tr h="591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3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51573656"/>
                  </a:ext>
                </a:extLst>
              </a:tr>
              <a:tr h="1009048">
                <a:tc gridSpan="10"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.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.</a:t>
                      </a:r>
                    </a:p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.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38265752"/>
                  </a:ext>
                </a:extLst>
              </a:tr>
              <a:tr h="591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4914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3806448"/>
                  </a:ext>
                </a:extLst>
              </a:tr>
              <a:tr h="591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4915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1442735"/>
                  </a:ext>
                </a:extLst>
              </a:tr>
              <a:tr h="59158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latin typeface="+mj-ea"/>
                          <a:ea typeface="+mj-ea"/>
                        </a:rPr>
                        <a:t>4916</a:t>
                      </a:r>
                      <a:endParaRPr lang="ko-KR" altLang="en-US" dirty="0">
                        <a:latin typeface="+mj-ea"/>
                        <a:ea typeface="+mj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21920896"/>
                  </a:ext>
                </a:extLst>
              </a:tr>
            </a:tbl>
          </a:graphicData>
        </a:graphic>
      </p:graphicFrame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55C1E507-C71A-4F01-9089-55082ECF35ED}"/>
              </a:ext>
            </a:extLst>
          </p:cNvPr>
          <p:cNvCxnSpPr>
            <a:cxnSpLocks/>
          </p:cNvCxnSpPr>
          <p:nvPr/>
        </p:nvCxnSpPr>
        <p:spPr>
          <a:xfrm>
            <a:off x="242047" y="1207657"/>
            <a:ext cx="1658471" cy="639072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39812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1983235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데이터 분석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4CB96E6-7C2E-4ECE-84EF-A5968AAE2278}"/>
              </a:ext>
            </a:extLst>
          </p:cNvPr>
          <p:cNvSpPr txBox="1"/>
          <p:nvPr/>
        </p:nvSpPr>
        <p:spPr>
          <a:xfrm>
            <a:off x="2643635" y="2666602"/>
            <a:ext cx="534236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300" u="sng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DBSCAN (</a:t>
            </a:r>
            <a:r>
              <a:rPr lang="ko-KR" altLang="en-US" sz="3300" u="sng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밀도 기반 클러스터링</a:t>
            </a:r>
            <a:r>
              <a:rPr lang="en-US" altLang="ko-KR" sz="3300" u="sng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)</a:t>
            </a:r>
            <a:endParaRPr lang="ko-KR" altLang="en-US" sz="3300" u="sng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CA5795-4948-47F1-9F5C-F28C5304AEA5}"/>
              </a:ext>
            </a:extLst>
          </p:cNvPr>
          <p:cNvSpPr txBox="1"/>
          <p:nvPr/>
        </p:nvSpPr>
        <p:spPr>
          <a:xfrm>
            <a:off x="5706787" y="3508316"/>
            <a:ext cx="16875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300" spc="-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설정값</a:t>
            </a:r>
            <a:endParaRPr lang="en-US" altLang="ko-KR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  <a:p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(a, b)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cxnSp>
        <p:nvCxnSpPr>
          <p:cNvPr id="13" name="연결선: 꺾임 12">
            <a:extLst>
              <a:ext uri="{FF2B5EF4-FFF2-40B4-BE49-F238E27FC236}">
                <a16:creationId xmlns:a16="http://schemas.microsoft.com/office/drawing/2014/main" id="{8FB64D2F-17EE-4347-8C63-E20E6BB6149E}"/>
              </a:ext>
            </a:extLst>
          </p:cNvPr>
          <p:cNvCxnSpPr>
            <a:cxnSpLocks/>
          </p:cNvCxnSpPr>
          <p:nvPr/>
        </p:nvCxnSpPr>
        <p:spPr>
          <a:xfrm rot="16200000" flipH="1">
            <a:off x="4552482" y="2860978"/>
            <a:ext cx="723894" cy="1294677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53432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1190742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데이터 분석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두개 </a:t>
            </a:r>
            <a:r>
              <a:rPr lang="ko-KR" altLang="en-US" sz="3300" spc="-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비교하라그랬는데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뭐 비교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?? – 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공역 제거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&amp; 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공역 제거 최종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?)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4615E49D-1914-4704-9745-DC4074A7C2B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0400" y="1098694"/>
            <a:ext cx="4907878" cy="5730545"/>
          </a:xfrm>
          <a:prstGeom prst="rect">
            <a:avLst/>
          </a:prstGeom>
        </p:spPr>
      </p:pic>
      <p:pic>
        <p:nvPicPr>
          <p:cNvPr id="5" name="그림 4" descr="지도이(가) 표시된 사진&#10;&#10;자동 생성된 설명">
            <a:extLst>
              <a:ext uri="{FF2B5EF4-FFF2-40B4-BE49-F238E27FC236}">
                <a16:creationId xmlns:a16="http://schemas.microsoft.com/office/drawing/2014/main" id="{E53427C9-4182-4289-8EAF-429EE867F82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98235" y="1098694"/>
            <a:ext cx="4733365" cy="5730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367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지도이(가) 표시된 사진&#10;&#10;자동 생성된 설명">
            <a:extLst>
              <a:ext uri="{FF2B5EF4-FFF2-40B4-BE49-F238E27FC236}">
                <a16:creationId xmlns:a16="http://schemas.microsoft.com/office/drawing/2014/main" id="{287B24A7-9C2D-49FC-8ACE-AEB1B78B1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613" y="1123790"/>
            <a:ext cx="5836927" cy="5755267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1013771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데이터 분석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이게 맞나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-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공역 제거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&amp; 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공역 제거 최종 </a:t>
            </a:r>
            <a:r>
              <a:rPr lang="ko-KR" altLang="en-US" sz="3300" spc="-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버티포트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위치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20971D82-2620-4DE0-9108-30FA07172165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88603" y="1980145"/>
            <a:ext cx="2178426" cy="2627183"/>
          </a:xfrm>
          <a:prstGeom prst="rect">
            <a:avLst/>
          </a:prstGeom>
          <a:ln>
            <a:noFill/>
          </a:ln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7CF3571-5C16-4845-AB89-ACD4BB3C0F85}"/>
              </a:ext>
            </a:extLst>
          </p:cNvPr>
          <p:cNvSpPr/>
          <p:nvPr/>
        </p:nvSpPr>
        <p:spPr>
          <a:xfrm>
            <a:off x="2357719" y="2953871"/>
            <a:ext cx="815788" cy="7664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62014D47-526B-4186-B643-F885F4D2481D}"/>
              </a:ext>
            </a:extLst>
          </p:cNvPr>
          <p:cNvCxnSpPr/>
          <p:nvPr/>
        </p:nvCxnSpPr>
        <p:spPr>
          <a:xfrm flipV="1">
            <a:off x="3173507" y="1945341"/>
            <a:ext cx="3182469" cy="100853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E2F0919-388B-4C45-B923-8B1667DF6B35}"/>
              </a:ext>
            </a:extLst>
          </p:cNvPr>
          <p:cNvCxnSpPr>
            <a:cxnSpLocks/>
          </p:cNvCxnSpPr>
          <p:nvPr/>
        </p:nvCxnSpPr>
        <p:spPr>
          <a:xfrm>
            <a:off x="3173507" y="3695772"/>
            <a:ext cx="3252693" cy="894157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695A2EC-FE20-42F4-9197-2191ACB75B7D}"/>
              </a:ext>
            </a:extLst>
          </p:cNvPr>
          <p:cNvSpPr/>
          <p:nvPr/>
        </p:nvSpPr>
        <p:spPr>
          <a:xfrm>
            <a:off x="6355975" y="1962743"/>
            <a:ext cx="2773457" cy="26271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958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하늘, 실외, 여러개이(가) 표시된 사진&#10;&#10;자동 생성된 설명">
            <a:extLst>
              <a:ext uri="{FF2B5EF4-FFF2-40B4-BE49-F238E27FC236}">
                <a16:creationId xmlns:a16="http://schemas.microsoft.com/office/drawing/2014/main" id="{32CEB7CD-5B03-4E88-ABAD-94B675EDD43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40322" y="0"/>
            <a:ext cx="6551678" cy="6858000"/>
          </a:xfrm>
          <a:prstGeom prst="rect">
            <a:avLst/>
          </a:prstGeom>
        </p:spPr>
      </p:pic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D75EAB39-6196-4CD6-B3E7-C80940983B80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11861800" cy="0"/>
          </a:xfrm>
          <a:prstGeom prst="line">
            <a:avLst/>
          </a:prstGeom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172B678D-D6FD-424A-AFAC-0D1C8373FDFA}"/>
              </a:ext>
            </a:extLst>
          </p:cNvPr>
          <p:cNvCxnSpPr>
            <a:cxnSpLocks/>
          </p:cNvCxnSpPr>
          <p:nvPr/>
        </p:nvCxnSpPr>
        <p:spPr>
          <a:xfrm>
            <a:off x="330200" y="198470"/>
            <a:ext cx="609600" cy="0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DB8ACD6B-73CC-4F2A-9BD1-A5F8A71B4FF6}"/>
              </a:ext>
            </a:extLst>
          </p:cNvPr>
          <p:cNvSpPr txBox="1"/>
          <p:nvPr/>
        </p:nvSpPr>
        <p:spPr>
          <a:xfrm>
            <a:off x="939800" y="308344"/>
            <a:ext cx="31109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목차  </a:t>
            </a:r>
            <a:r>
              <a:rPr lang="en-US" altLang="ko-KR" sz="2400" spc="-150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rPr>
              <a:t>Table of Contents</a:t>
            </a:r>
            <a:endParaRPr lang="ko-KR" altLang="en-US" sz="2400" spc="-150" dirty="0">
              <a:solidFill>
                <a:schemeClr val="tx1">
                  <a:lumMod val="65000"/>
                  <a:lumOff val="3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43C08834-ED35-45E6-B147-6F64B4C6C295}"/>
              </a:ext>
            </a:extLst>
          </p:cNvPr>
          <p:cNvGrpSpPr/>
          <p:nvPr/>
        </p:nvGrpSpPr>
        <p:grpSpPr>
          <a:xfrm>
            <a:off x="330200" y="1715563"/>
            <a:ext cx="3347760" cy="707886"/>
            <a:chOff x="939800" y="1442839"/>
            <a:chExt cx="3347760" cy="707886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9EF72330-7E35-4F3E-8233-5EF2FA75D0AC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F5346A5-0E50-4A80-AECC-3CD8A3A24059}"/>
                </a:ext>
              </a:extLst>
            </p:cNvPr>
            <p:cNvSpPr txBox="1"/>
            <p:nvPr/>
          </p:nvSpPr>
          <p:spPr>
            <a:xfrm>
              <a:off x="1520456" y="1535172"/>
              <a:ext cx="276710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UAM</a:t>
              </a:r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의 정의 및 현황</a:t>
              </a:r>
            </a:p>
          </p:txBody>
        </p:sp>
      </p:grp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6F076CB6-D359-4E8A-B7BA-83335D6CFD8F}"/>
              </a:ext>
            </a:extLst>
          </p:cNvPr>
          <p:cNvGrpSpPr/>
          <p:nvPr/>
        </p:nvGrpSpPr>
        <p:grpSpPr>
          <a:xfrm>
            <a:off x="375111" y="2791605"/>
            <a:ext cx="4893055" cy="707886"/>
            <a:chOff x="939800" y="1442839"/>
            <a:chExt cx="4893055" cy="707886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6275C46-30D4-4E5A-A1AE-F7AB20CDC7FB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2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339CCD7-3E49-43B4-BB9C-7D7D8A386A9A}"/>
                </a:ext>
              </a:extLst>
            </p:cNvPr>
            <p:cNvSpPr txBox="1"/>
            <p:nvPr/>
          </p:nvSpPr>
          <p:spPr>
            <a:xfrm>
              <a:off x="1520456" y="1535172"/>
              <a:ext cx="4312399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UAM</a:t>
              </a:r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 사용 범주 및 </a:t>
              </a:r>
              <a:r>
                <a:rPr lang="ko-KR" altLang="en-US" sz="2800" spc="-300" dirty="0" err="1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버티포트</a:t>
              </a:r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 형태</a:t>
              </a:r>
            </a:p>
          </p:txBody>
        </p:sp>
      </p:grp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7C3C80B5-AE52-41E1-806D-EC76DD5D2936}"/>
              </a:ext>
            </a:extLst>
          </p:cNvPr>
          <p:cNvGrpSpPr/>
          <p:nvPr/>
        </p:nvGrpSpPr>
        <p:grpSpPr>
          <a:xfrm>
            <a:off x="375111" y="3954543"/>
            <a:ext cx="2259321" cy="707886"/>
            <a:chOff x="939800" y="1442839"/>
            <a:chExt cx="2259321" cy="707886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387F61B-E90A-4A24-8681-B60ABA115232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3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EF39A7FC-8333-48EF-848E-56B2C85A9A85}"/>
                </a:ext>
              </a:extLst>
            </p:cNvPr>
            <p:cNvSpPr txBox="1"/>
            <p:nvPr/>
          </p:nvSpPr>
          <p:spPr>
            <a:xfrm>
              <a:off x="1520456" y="1535172"/>
              <a:ext cx="167866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데이터 분석</a:t>
              </a:r>
            </a:p>
          </p:txBody>
        </p:sp>
      </p:grp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8470A6DE-2F4E-4237-8E57-FDBF22BA9ADD}"/>
              </a:ext>
            </a:extLst>
          </p:cNvPr>
          <p:cNvGrpSpPr/>
          <p:nvPr/>
        </p:nvGrpSpPr>
        <p:grpSpPr>
          <a:xfrm>
            <a:off x="375111" y="5117481"/>
            <a:ext cx="2938994" cy="707886"/>
            <a:chOff x="939800" y="1442839"/>
            <a:chExt cx="2938994" cy="707886"/>
          </a:xfrm>
        </p:grpSpPr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1DA4652-189F-4F7A-8733-88CE2127DA4F}"/>
                </a:ext>
              </a:extLst>
            </p:cNvPr>
            <p:cNvSpPr txBox="1"/>
            <p:nvPr/>
          </p:nvSpPr>
          <p:spPr>
            <a:xfrm>
              <a:off x="939800" y="1442839"/>
              <a:ext cx="499732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40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4</a:t>
              </a:r>
              <a:endParaRPr lang="ko-KR" altLang="en-US" sz="4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61DDD34-AA67-466E-B208-A533DB29085E}"/>
                </a:ext>
              </a:extLst>
            </p:cNvPr>
            <p:cNvSpPr txBox="1"/>
            <p:nvPr/>
          </p:nvSpPr>
          <p:spPr>
            <a:xfrm>
              <a:off x="1520456" y="1535172"/>
              <a:ext cx="23583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spc="-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j-ea"/>
                  <a:ea typeface="+mj-ea"/>
                </a:rPr>
                <a:t>기대 효과 및 결론</a:t>
              </a:r>
            </a:p>
          </p:txBody>
        </p:sp>
      </p:grp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37771067-C4DD-41B9-9D84-B0BFA12A5483}"/>
              </a:ext>
            </a:extLst>
          </p:cNvPr>
          <p:cNvCxnSpPr/>
          <p:nvPr/>
        </p:nvCxnSpPr>
        <p:spPr>
          <a:xfrm>
            <a:off x="375111" y="6770922"/>
            <a:ext cx="531982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24274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지도이(가) 표시된 사진&#10;&#10;자동 생성된 설명">
            <a:extLst>
              <a:ext uri="{FF2B5EF4-FFF2-40B4-BE49-F238E27FC236}">
                <a16:creationId xmlns:a16="http://schemas.microsoft.com/office/drawing/2014/main" id="{E610B281-E6B0-4FF3-9EEA-EC4592249C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1123785"/>
            <a:ext cx="5572943" cy="5734215"/>
          </a:xfrm>
          <a:prstGeom prst="rect">
            <a:avLst/>
          </a:prstGeom>
        </p:spPr>
      </p:pic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10690747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데이터 분석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이게 맞나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– 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공역 제거 최종 </a:t>
            </a:r>
            <a:r>
              <a:rPr lang="ko-KR" altLang="en-US" sz="3300" spc="-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버티포트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위치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&amp; 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그 중에서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87CF3571-5C16-4845-AB89-ACD4BB3C0F85}"/>
              </a:ext>
            </a:extLst>
          </p:cNvPr>
          <p:cNvSpPr/>
          <p:nvPr/>
        </p:nvSpPr>
        <p:spPr>
          <a:xfrm>
            <a:off x="2357719" y="2953871"/>
            <a:ext cx="815788" cy="7664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62014D47-526B-4186-B643-F885F4D2481D}"/>
              </a:ext>
            </a:extLst>
          </p:cNvPr>
          <p:cNvCxnSpPr/>
          <p:nvPr/>
        </p:nvCxnSpPr>
        <p:spPr>
          <a:xfrm flipV="1">
            <a:off x="3173507" y="1945341"/>
            <a:ext cx="3182469" cy="1008530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5E2F0919-388B-4C45-B923-8B1667DF6B35}"/>
              </a:ext>
            </a:extLst>
          </p:cNvPr>
          <p:cNvCxnSpPr>
            <a:cxnSpLocks/>
          </p:cNvCxnSpPr>
          <p:nvPr/>
        </p:nvCxnSpPr>
        <p:spPr>
          <a:xfrm>
            <a:off x="3173507" y="3695772"/>
            <a:ext cx="3252693" cy="894157"/>
          </a:xfrm>
          <a:prstGeom prst="line">
            <a:avLst/>
          </a:prstGeom>
          <a:ln w="28575">
            <a:solidFill>
              <a:srgbClr val="FF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B695A2EC-FE20-42F4-9197-2191ACB75B7D}"/>
              </a:ext>
            </a:extLst>
          </p:cNvPr>
          <p:cNvSpPr/>
          <p:nvPr/>
        </p:nvSpPr>
        <p:spPr>
          <a:xfrm>
            <a:off x="6355975" y="1962743"/>
            <a:ext cx="2773457" cy="262718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11901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269176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데이터 분석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(v1)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D39E31-6F54-4B93-9B2B-A99DD6BD2AB7}"/>
              </a:ext>
            </a:extLst>
          </p:cNvPr>
          <p:cNvSpPr txBox="1"/>
          <p:nvPr/>
        </p:nvSpPr>
        <p:spPr>
          <a:xfrm>
            <a:off x="660400" y="1285057"/>
            <a:ext cx="263726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총 군집 </a:t>
            </a:r>
            <a:r>
              <a:rPr lang="en-US" altLang="ko-KR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: K</a:t>
            </a:r>
            <a:r>
              <a:rPr lang="ko-KR" altLang="en-US" sz="40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개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:a16="http://schemas.microsoft.com/office/drawing/2014/main" id="{11856B15-98EB-4C7A-80BE-59C6BCE4B7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07848335"/>
              </p:ext>
            </p:extLst>
          </p:nvPr>
        </p:nvGraphicFramePr>
        <p:xfrm>
          <a:off x="660400" y="2712715"/>
          <a:ext cx="11011648" cy="320160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3553">
                  <a:extLst>
                    <a:ext uri="{9D8B030D-6E8A-4147-A177-3AD203B41FA5}">
                      <a16:colId xmlns:a16="http://schemas.microsoft.com/office/drawing/2014/main" val="2079862180"/>
                    </a:ext>
                  </a:extLst>
                </a:gridCol>
                <a:gridCol w="9628095">
                  <a:extLst>
                    <a:ext uri="{9D8B030D-6E8A-4147-A177-3AD203B41FA5}">
                      <a16:colId xmlns:a16="http://schemas.microsoft.com/office/drawing/2014/main" val="3427468576"/>
                    </a:ext>
                  </a:extLst>
                </a:gridCol>
              </a:tblGrid>
              <a:tr h="4141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군집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400" dirty="0" err="1">
                          <a:latin typeface="+mj-ea"/>
                          <a:ea typeface="+mj-ea"/>
                        </a:rPr>
                        <a:t>읍면동</a:t>
                      </a:r>
                      <a:r>
                        <a:rPr lang="ko-KR" altLang="en-US" sz="2400" dirty="0">
                          <a:latin typeface="+mj-ea"/>
                          <a:ea typeface="+mj-ea"/>
                        </a:rPr>
                        <a:t> 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9655328"/>
                  </a:ext>
                </a:extLst>
              </a:tr>
              <a:tr h="4309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군집 </a:t>
                      </a:r>
                      <a:r>
                        <a:rPr lang="en-US" altLang="ko-KR" dirty="0"/>
                        <a:t>1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81676500"/>
                  </a:ext>
                </a:extLst>
              </a:tr>
              <a:tr h="43090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군집 </a:t>
                      </a:r>
                      <a:r>
                        <a:rPr lang="en-US" altLang="ko-KR" dirty="0"/>
                        <a:t>2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0191078"/>
                  </a:ext>
                </a:extLst>
              </a:tr>
              <a:tr h="1067664"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.</a:t>
                      </a:r>
                    </a:p>
                    <a:p>
                      <a:pPr algn="ctr" latinLnBrk="1"/>
                      <a:r>
                        <a:rPr lang="en-US" altLang="ko-KR" dirty="0"/>
                        <a:t>.</a:t>
                      </a:r>
                    </a:p>
                    <a:p>
                      <a:pPr algn="ctr" latinLnBrk="1"/>
                      <a:r>
                        <a:rPr lang="en-US" altLang="ko-KR" dirty="0"/>
                        <a:t>.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45965753"/>
                  </a:ext>
                </a:extLst>
              </a:tr>
              <a:tr h="4074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군집 </a:t>
                      </a:r>
                      <a:r>
                        <a:rPr lang="en-US" altLang="ko-KR" dirty="0"/>
                        <a:t>3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86437714"/>
                  </a:ext>
                </a:extLst>
              </a:tr>
              <a:tr h="40746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군집 </a:t>
                      </a:r>
                      <a:r>
                        <a:rPr lang="en-US" altLang="ko-KR" dirty="0"/>
                        <a:t>4</a:t>
                      </a:r>
                      <a:endParaRPr lang="ko-KR" altLang="en-US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/>
                        <a:t>주소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3114615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77925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직사각형 19">
            <a:extLst>
              <a:ext uri="{FF2B5EF4-FFF2-40B4-BE49-F238E27FC236}">
                <a16:creationId xmlns:a16="http://schemas.microsoft.com/office/drawing/2014/main" id="{E620068B-0A74-45DD-A670-930002BA61D7}"/>
              </a:ext>
            </a:extLst>
          </p:cNvPr>
          <p:cNvSpPr/>
          <p:nvPr/>
        </p:nvSpPr>
        <p:spPr>
          <a:xfrm>
            <a:off x="280667" y="1312272"/>
            <a:ext cx="5815333" cy="534014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BEF03C12-7AB8-4A32-A4FE-50D7081F7558}"/>
              </a:ext>
            </a:extLst>
          </p:cNvPr>
          <p:cNvGrpSpPr/>
          <p:nvPr/>
        </p:nvGrpSpPr>
        <p:grpSpPr>
          <a:xfrm>
            <a:off x="253549" y="1235157"/>
            <a:ext cx="2323716" cy="633558"/>
            <a:chOff x="389355" y="547877"/>
            <a:chExt cx="2611390" cy="823724"/>
          </a:xfrm>
        </p:grpSpPr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3670C57E-00EC-44C3-9EB4-0A3542D0FD3C}"/>
                </a:ext>
              </a:extLst>
            </p:cNvPr>
            <p:cNvSpPr/>
            <p:nvPr/>
          </p:nvSpPr>
          <p:spPr>
            <a:xfrm>
              <a:off x="389355" y="547877"/>
              <a:ext cx="2611390" cy="823724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latin typeface="+mj-ea"/>
                <a:ea typeface="+mj-ea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B4F4C384-E903-47AE-B1D7-912F49159EE4}"/>
                </a:ext>
              </a:extLst>
            </p:cNvPr>
            <p:cNvSpPr txBox="1"/>
            <p:nvPr/>
          </p:nvSpPr>
          <p:spPr>
            <a:xfrm>
              <a:off x="488963" y="672173"/>
              <a:ext cx="2433439" cy="5163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spc="-15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j-ea"/>
                  <a:ea typeface="+mj-ea"/>
                </a:rPr>
                <a:t>공역</a:t>
              </a:r>
            </a:p>
          </p:txBody>
        </p:sp>
      </p:grpSp>
      <p:sp>
        <p:nvSpPr>
          <p:cNvPr id="47" name="타원 46">
            <a:extLst>
              <a:ext uri="{FF2B5EF4-FFF2-40B4-BE49-F238E27FC236}">
                <a16:creationId xmlns:a16="http://schemas.microsoft.com/office/drawing/2014/main" id="{931190B6-8D28-44BE-99B8-755F0B395DBF}"/>
              </a:ext>
            </a:extLst>
          </p:cNvPr>
          <p:cNvSpPr/>
          <p:nvPr/>
        </p:nvSpPr>
        <p:spPr>
          <a:xfrm>
            <a:off x="608219" y="2065606"/>
            <a:ext cx="1969046" cy="196904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8" name="타원 47">
            <a:extLst>
              <a:ext uri="{FF2B5EF4-FFF2-40B4-BE49-F238E27FC236}">
                <a16:creationId xmlns:a16="http://schemas.microsoft.com/office/drawing/2014/main" id="{C2BE3328-AC3F-4EBB-B3E3-F50BF72506BB}"/>
              </a:ext>
            </a:extLst>
          </p:cNvPr>
          <p:cNvSpPr/>
          <p:nvPr/>
        </p:nvSpPr>
        <p:spPr>
          <a:xfrm>
            <a:off x="3603215" y="2065606"/>
            <a:ext cx="1969046" cy="196904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9" name="타원 48">
            <a:extLst>
              <a:ext uri="{FF2B5EF4-FFF2-40B4-BE49-F238E27FC236}">
                <a16:creationId xmlns:a16="http://schemas.microsoft.com/office/drawing/2014/main" id="{983FB523-DE0B-41EB-836B-8EB67F61F8DE}"/>
              </a:ext>
            </a:extLst>
          </p:cNvPr>
          <p:cNvSpPr/>
          <p:nvPr/>
        </p:nvSpPr>
        <p:spPr>
          <a:xfrm>
            <a:off x="608219" y="4452242"/>
            <a:ext cx="1969046" cy="1969046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70F0BD7-7C37-4FA0-A511-338C79658B9C}"/>
              </a:ext>
            </a:extLst>
          </p:cNvPr>
          <p:cNvSpPr txBox="1"/>
          <p:nvPr/>
        </p:nvSpPr>
        <p:spPr>
          <a:xfrm>
            <a:off x="959798" y="2511520"/>
            <a:ext cx="126588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훈련구역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7D750C1-8067-4DEC-A81B-787727A2722E}"/>
              </a:ext>
            </a:extLst>
          </p:cNvPr>
          <p:cNvSpPr txBox="1"/>
          <p:nvPr/>
        </p:nvSpPr>
        <p:spPr>
          <a:xfrm>
            <a:off x="945783" y="4706255"/>
            <a:ext cx="12186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위험 구역 </a:t>
            </a:r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A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674C77C4-9225-4A4B-B28D-BC08E9FC8BC0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5784C75F-04A2-4090-B204-262286243FD7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75297CD-9753-4A7F-A617-C272413A0538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3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83" name="직선 연결선 82">
            <a:extLst>
              <a:ext uri="{FF2B5EF4-FFF2-40B4-BE49-F238E27FC236}">
                <a16:creationId xmlns:a16="http://schemas.microsoft.com/office/drawing/2014/main" id="{1DBAEB18-2485-4E3F-B606-FB7927A74F53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타원 56">
            <a:extLst>
              <a:ext uri="{FF2B5EF4-FFF2-40B4-BE49-F238E27FC236}">
                <a16:creationId xmlns:a16="http://schemas.microsoft.com/office/drawing/2014/main" id="{F127CA98-0CA9-4C39-B289-B8B83B8E2633}"/>
              </a:ext>
            </a:extLst>
          </p:cNvPr>
          <p:cNvSpPr/>
          <p:nvPr/>
        </p:nvSpPr>
        <p:spPr>
          <a:xfrm>
            <a:off x="3603215" y="4452242"/>
            <a:ext cx="1969046" cy="1969046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765461A-D3CB-41AC-A6D0-B8B0E0DB28DE}"/>
              </a:ext>
            </a:extLst>
          </p:cNvPr>
          <p:cNvSpPr txBox="1"/>
          <p:nvPr/>
        </p:nvSpPr>
        <p:spPr>
          <a:xfrm>
            <a:off x="4035609" y="4706255"/>
            <a:ext cx="110425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위험구역</a:t>
            </a:r>
            <a:endParaRPr lang="en-US" altLang="ko-KR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en-US" altLang="ko-KR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D</a:t>
            </a:r>
            <a:endParaRPr lang="ko-KR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61328FE0-7E35-44BF-8BC6-C57C4EE1BF0A}"/>
              </a:ext>
            </a:extLst>
          </p:cNvPr>
          <p:cNvSpPr txBox="1"/>
          <p:nvPr/>
        </p:nvSpPr>
        <p:spPr>
          <a:xfrm>
            <a:off x="3884688" y="2534392"/>
            <a:ext cx="14061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b="1" dirty="0">
                <a:solidFill>
                  <a:schemeClr val="bg1"/>
                </a:solidFill>
                <a:latin typeface="+mj-ea"/>
                <a:ea typeface="+mj-ea"/>
              </a:rPr>
              <a:t>군작전구역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BB26838-B865-4AF2-9DE1-A6335A3E5F04}"/>
              </a:ext>
            </a:extLst>
          </p:cNvPr>
          <p:cNvSpPr txBox="1"/>
          <p:nvPr/>
        </p:nvSpPr>
        <p:spPr>
          <a:xfrm>
            <a:off x="673854" y="264926"/>
            <a:ext cx="288893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분석 때 설명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빼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?)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E3A04917-5C74-464D-82FC-B7EEB75990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7517" y="1312272"/>
            <a:ext cx="5931068" cy="5087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9977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실외, 산, 자연, 해안이(가) 표시된 사진&#10;&#10;자동 생성된 설명">
            <a:extLst>
              <a:ext uri="{FF2B5EF4-FFF2-40B4-BE49-F238E27FC236}">
                <a16:creationId xmlns:a16="http://schemas.microsoft.com/office/drawing/2014/main" id="{D4096282-A7F4-4F04-B47E-48F0ADB891C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551" y="-1"/>
            <a:ext cx="12263718" cy="6858001"/>
          </a:xfrm>
          <a:prstGeom prst="rect">
            <a:avLst/>
          </a:prstGeom>
        </p:spPr>
      </p:pic>
      <p:grpSp>
        <p:nvGrpSpPr>
          <p:cNvPr id="10" name="그룹 9">
            <a:extLst>
              <a:ext uri="{FF2B5EF4-FFF2-40B4-BE49-F238E27FC236}">
                <a16:creationId xmlns:a16="http://schemas.microsoft.com/office/drawing/2014/main" id="{D33F567D-3CE0-4BE8-8234-E0056CD76665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7361A73A-42AB-46FF-BC14-6DA74140CD91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2" name="그룹 11">
              <a:extLst>
                <a:ext uri="{FF2B5EF4-FFF2-40B4-BE49-F238E27FC236}">
                  <a16:creationId xmlns:a16="http://schemas.microsoft.com/office/drawing/2014/main" id="{1C1D386F-7E68-4857-BC61-B03FD78A28EE}"/>
                </a:ext>
              </a:extLst>
            </p:cNvPr>
            <p:cNvGrpSpPr/>
            <p:nvPr/>
          </p:nvGrpSpPr>
          <p:grpSpPr>
            <a:xfrm>
              <a:off x="657911" y="3708260"/>
              <a:ext cx="4807738" cy="1673413"/>
              <a:chOff x="2700072" y="2021840"/>
              <a:chExt cx="6546566" cy="2278643"/>
            </a:xfrm>
          </p:grpSpPr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5270789B-7660-486B-8AC0-07D2A217057B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4,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0FDD23EF-9178-4DE6-AE51-40664BDCBCFD}"/>
                  </a:ext>
                </a:extLst>
              </p:cNvPr>
              <p:cNvSpPr txBox="1"/>
              <p:nvPr/>
            </p:nvSpPr>
            <p:spPr>
              <a:xfrm>
                <a:off x="3243596" y="3168936"/>
                <a:ext cx="6003042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ko-KR" altLang="en-US" sz="4800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기대효과 및 결론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2617360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386035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기대효과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최종 위치로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?)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pic>
        <p:nvPicPr>
          <p:cNvPr id="3" name="그림 2" descr="지도이(가) 표시된 사진&#10;&#10;자동 생성된 설명">
            <a:extLst>
              <a:ext uri="{FF2B5EF4-FFF2-40B4-BE49-F238E27FC236}">
                <a16:creationId xmlns:a16="http://schemas.microsoft.com/office/drawing/2014/main" id="{930E8D43-A33A-45E5-8D42-271E085216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4872" y="1775011"/>
            <a:ext cx="4713488" cy="5002306"/>
          </a:xfrm>
          <a:prstGeom prst="rect">
            <a:avLst/>
          </a:prstGeom>
        </p:spPr>
      </p:pic>
      <p:pic>
        <p:nvPicPr>
          <p:cNvPr id="5" name="그림 4" descr="지도이(가) 표시된 사진&#10;&#10;자동 생성된 설명">
            <a:extLst>
              <a:ext uri="{FF2B5EF4-FFF2-40B4-BE49-F238E27FC236}">
                <a16:creationId xmlns:a16="http://schemas.microsoft.com/office/drawing/2014/main" id="{C48DB8CE-669F-4ADA-BCA2-47C6AD9302A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479" y="1775011"/>
            <a:ext cx="4921027" cy="5083892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9C211C0-1154-4107-9A56-3E0A3D89640E}"/>
              </a:ext>
            </a:extLst>
          </p:cNvPr>
          <p:cNvSpPr txBox="1"/>
          <p:nvPr/>
        </p:nvSpPr>
        <p:spPr>
          <a:xfrm>
            <a:off x="1340983" y="1174847"/>
            <a:ext cx="170431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공역 제거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5F61CA-FBD5-4D95-9569-D2A87CEF57D9}"/>
              </a:ext>
            </a:extLst>
          </p:cNvPr>
          <p:cNvSpPr txBox="1"/>
          <p:nvPr/>
        </p:nvSpPr>
        <p:spPr>
          <a:xfrm>
            <a:off x="7717690" y="1174847"/>
            <a:ext cx="201689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공역 제거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X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648346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직사각형 34">
            <a:extLst>
              <a:ext uri="{FF2B5EF4-FFF2-40B4-BE49-F238E27FC236}">
                <a16:creationId xmlns:a16="http://schemas.microsoft.com/office/drawing/2014/main" id="{54AF5C5D-089E-4230-8C36-93DABFAB533D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081DC9C-7EAC-4371-870B-D4CCC7614F2D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F80DE0C2-2A3B-4CC3-847C-165974C17647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4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40" name="직선 연결선 39">
            <a:extLst>
              <a:ext uri="{FF2B5EF4-FFF2-40B4-BE49-F238E27FC236}">
                <a16:creationId xmlns:a16="http://schemas.microsoft.com/office/drawing/2014/main" id="{1B071D30-05AC-49F4-92EA-F8C94D6DE708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8FF5DB8B-A9BB-478C-A263-2DA4F2CAB0F9}"/>
              </a:ext>
            </a:extLst>
          </p:cNvPr>
          <p:cNvSpPr txBox="1"/>
          <p:nvPr/>
        </p:nvSpPr>
        <p:spPr>
          <a:xfrm>
            <a:off x="660400" y="262550"/>
            <a:ext cx="531267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기대효과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최종 위치로 </a:t>
            </a:r>
            <a:r>
              <a:rPr lang="ko-KR" altLang="en-US" sz="3300" spc="-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아닌걸로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?)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9C211C0-1154-4107-9A56-3E0A3D89640E}"/>
              </a:ext>
            </a:extLst>
          </p:cNvPr>
          <p:cNvSpPr txBox="1"/>
          <p:nvPr/>
        </p:nvSpPr>
        <p:spPr>
          <a:xfrm>
            <a:off x="1340983" y="1174847"/>
            <a:ext cx="1704313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공역 제거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5F61CA-FBD5-4D95-9569-D2A87CEF57D9}"/>
              </a:ext>
            </a:extLst>
          </p:cNvPr>
          <p:cNvSpPr txBox="1"/>
          <p:nvPr/>
        </p:nvSpPr>
        <p:spPr>
          <a:xfrm>
            <a:off x="7717690" y="1174847"/>
            <a:ext cx="201689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공역 제거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X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</a:p>
        </p:txBody>
      </p:sp>
      <p:pic>
        <p:nvPicPr>
          <p:cNvPr id="4" name="그림 3" descr="지도이(가) 표시된 사진&#10;&#10;자동 생성된 설명">
            <a:extLst>
              <a:ext uri="{FF2B5EF4-FFF2-40B4-BE49-F238E27FC236}">
                <a16:creationId xmlns:a16="http://schemas.microsoft.com/office/drawing/2014/main" id="{737E4F61-BF17-432A-BBD6-981C3F8723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00" y="1709719"/>
            <a:ext cx="5105842" cy="5132889"/>
          </a:xfrm>
          <a:prstGeom prst="rect">
            <a:avLst/>
          </a:prstGeom>
        </p:spPr>
      </p:pic>
      <p:pic>
        <p:nvPicPr>
          <p:cNvPr id="7" name="그림 6" descr="지도이(가) 표시된 사진&#10;&#10;자동 생성된 설명">
            <a:extLst>
              <a:ext uri="{FF2B5EF4-FFF2-40B4-BE49-F238E27FC236}">
                <a16:creationId xmlns:a16="http://schemas.microsoft.com/office/drawing/2014/main" id="{09D3CD6C-4963-455B-B73F-F99FD040A9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6825" y="1709719"/>
            <a:ext cx="5226668" cy="5148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081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E00438A-FA4D-4AC6-AD9E-C18057FDD8C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4A48078-82E0-46B0-BFB6-AC766ABB0F40}"/>
              </a:ext>
            </a:extLst>
          </p:cNvPr>
          <p:cNvSpPr txBox="1"/>
          <p:nvPr/>
        </p:nvSpPr>
        <p:spPr>
          <a:xfrm>
            <a:off x="4362480" y="3034175"/>
            <a:ext cx="3467039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THANK</a:t>
            </a:r>
            <a:r>
              <a:rPr lang="ko-KR" altLang="en-US" sz="4400" dirty="0">
                <a:solidFill>
                  <a:schemeClr val="bg1"/>
                </a:solidFill>
                <a:latin typeface="+mj-ea"/>
                <a:ea typeface="+mj-ea"/>
              </a:rPr>
              <a:t> </a:t>
            </a:r>
            <a:r>
              <a:rPr lang="en-US" altLang="ko-KR" sz="4400" dirty="0">
                <a:solidFill>
                  <a:schemeClr val="bg1"/>
                </a:solidFill>
                <a:latin typeface="+mj-ea"/>
                <a:ea typeface="+mj-ea"/>
              </a:rPr>
              <a:t>YOU</a:t>
            </a:r>
            <a:endParaRPr lang="ko-KR" altLang="en-US" sz="4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129498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03D0038-F10B-4C18-BA66-6C7C6CC53E55}"/>
                  </a:ext>
                </a:extLst>
              </p:cNvPr>
              <p:cNvSpPr txBox="1"/>
              <p:nvPr/>
            </p:nvSpPr>
            <p:spPr>
              <a:xfrm>
                <a:off x="376651" y="1074798"/>
                <a:ext cx="5819775" cy="551362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spcBef>
                    <a:spcPts val="1000"/>
                  </a:spcBef>
                </a:pPr>
                <a:r>
                  <a:rPr lang="en-US" altLang="ko-KR" dirty="0">
                    <a:latin typeface="Cambria Math" panose="02040503050406030204" pitchFamily="18" charset="0"/>
                  </a:rPr>
                  <a:t>1. </a:t>
                </a:r>
                <a:r>
                  <a:rPr lang="ko-KR" altLang="en-US" dirty="0">
                    <a:latin typeface="Cambria Math" panose="02040503050406030204" pitchFamily="18" charset="0"/>
                  </a:rPr>
                  <a:t>데이터 행렬 및 데이터 정규화</a:t>
                </a:r>
                <a:endParaRPr lang="en-US" altLang="ko-KR" sz="2400" i="1" dirty="0">
                  <a:latin typeface="Cambria Math" panose="02040503050406030204" pitchFamily="18" charset="0"/>
                </a:endParaRPr>
              </a:p>
              <a:p>
                <a:pPr>
                  <a:spcBef>
                    <a:spcPts val="1000"/>
                  </a:spcBef>
                </a:pPr>
                <a14:m>
                  <m:oMath xmlns:m="http://schemas.openxmlformats.org/officeDocument/2006/math">
                    <m:d>
                      <m:dPr>
                        <m:begChr m:val="["/>
                        <m:endChr m:val="]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m>
                          <m:mPr>
                            <m:mcs>
                              <m:mc>
                                <m:mcPr>
                                  <m:count m:val="3"/>
                                  <m:mcJc m:val="center"/>
                                </m:mcPr>
                              </m:mc>
                            </m:mcs>
                            <m:ctrlPr>
                              <a:rPr lang="en-US" altLang="ko-KR" i="1" smtClean="0">
                                <a:latin typeface="Cambria Math" panose="02040503050406030204" pitchFamily="18" charset="0"/>
                              </a:rPr>
                            </m:ctrlPr>
                          </m:mPr>
                          <m:mr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11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</m:e>
                          </m:mr>
                          <m:mr>
                            <m:e>
                              <m:r>
                                <a:rPr lang="en-US" altLang="ko-KR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  <m:e>
                              <m:r>
                                <a:rPr lang="en-US" altLang="ko-KR" i="1" smtClean="0">
                                  <a:latin typeface="Cambria Math" panose="02040503050406030204" pitchFamily="18" charset="0"/>
                                </a:rPr>
                                <m:t>⋱</m:t>
                              </m:r>
                            </m:e>
                            <m:e>
                              <m:r>
                                <a:rPr lang="en-US" altLang="ko-KR" i="1" smtClean="0">
                                  <a:latin typeface="Cambria Math" panose="02040503050406030204" pitchFamily="18" charset="0"/>
                                </a:rPr>
                                <m:t>⋮</m:t>
                              </m:r>
                            </m:e>
                          </m:mr>
                          <m:mr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sub>
                              </m:sSub>
                            </m:e>
                            <m:e>
                              <m:r>
                                <a:rPr lang="en-US" altLang="ko-KR" i="1" smtClean="0">
                                  <a:latin typeface="Cambria Math" panose="02040503050406030204" pitchFamily="18" charset="0"/>
                                </a:rPr>
                                <m:t>⋯</m:t>
                              </m:r>
                            </m:e>
                            <m:e>
                              <m:sSub>
                                <m:sSubPr>
                                  <m:ctrlPr>
                                    <a:rPr lang="en-US" altLang="ko-KR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𝑚𝑛</m:t>
                                  </m:r>
                                </m:sub>
                              </m:sSub>
                            </m:e>
                          </m:mr>
                        </m:m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: 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읍</m:t>
                    </m:r>
                  </m:oMath>
                </a14:m>
                <a:r>
                  <a:rPr lang="ko-KR" altLang="en-US" dirty="0"/>
                  <a:t>면동 개수</a:t>
                </a:r>
                <a:r>
                  <a:rPr lang="en-US" altLang="ko-KR" dirty="0"/>
                  <a:t>, n : </a:t>
                </a:r>
                <a:r>
                  <a:rPr lang="ko-KR" altLang="en-US" dirty="0"/>
                  <a:t>변수 개수</a:t>
                </a:r>
                <a:endParaRPr lang="en-US" altLang="ko-KR" dirty="0"/>
              </a:p>
              <a:p>
                <a:pPr>
                  <a:spcBef>
                    <a:spcPts val="1000"/>
                  </a:spcBef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𝑝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𝑖𝑗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num>
                        <m:den>
                          <m:nary>
                            <m:naryPr>
                              <m:chr m:val="∑"/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</m:e>
                                <m:sub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=</m:t>
                                  </m:r>
                                  <m:r>
                                    <a:rPr lang="en-US" altLang="ko-KR" b="0" i="1" smtClean="0">
                                      <a:latin typeface="Cambria Math" panose="02040503050406030204" pitchFamily="18" charset="0"/>
                                    </a:rPr>
                                    <m:t>𝑖𝑗</m:t>
                                  </m:r>
                                </m:sub>
                              </m:sSub>
                            </m:e>
                          </m:nary>
                        </m:den>
                      </m:f>
                      <m:r>
                        <a:rPr lang="en-US" altLang="ko-KR" b="0" i="0" smtClean="0">
                          <a:latin typeface="Cambria Math" panose="02040503050406030204" pitchFamily="18" charset="0"/>
                        </a:rPr>
                        <m:t>   (</m:t>
                      </m:r>
                      <m:r>
                        <m:rPr>
                          <m:sty m:val="p"/>
                        </m:rPr>
                        <a:rPr lang="en-US" altLang="ko-KR" b="0" i="0" smtClean="0">
                          <a:latin typeface="Cambria Math" panose="02040503050406030204" pitchFamily="18" charset="0"/>
                        </a:rPr>
                        <m:t>i</m:t>
                      </m:r>
                      <m:r>
                        <a:rPr lang="en-US" altLang="ko-KR" b="0" i="0" smtClean="0">
                          <a:latin typeface="Cambria Math" panose="02040503050406030204" pitchFamily="18" charset="0"/>
                        </a:rPr>
                        <m:t>=1,2,…,</m:t>
                      </m:r>
                      <m:r>
                        <m:rPr>
                          <m:sty m:val="p"/>
                        </m:rPr>
                        <a:rPr lang="en-US" altLang="ko-KR" b="0" i="0" smtClean="0">
                          <a:latin typeface="Cambria Math" panose="02040503050406030204" pitchFamily="18" charset="0"/>
                        </a:rPr>
                        <m:t>m</m:t>
                      </m:r>
                      <m:r>
                        <a:rPr lang="en-US" altLang="ko-KR" b="0" i="0" smtClean="0">
                          <a:latin typeface="Cambria Math" panose="02040503050406030204" pitchFamily="18" charset="0"/>
                        </a:rPr>
                        <m:t>;</m:t>
                      </m:r>
                      <m:r>
                        <m:rPr>
                          <m:sty m:val="p"/>
                        </m:rPr>
                        <a:rPr lang="en-US" altLang="ko-KR" b="0" i="0" smtClean="0">
                          <a:latin typeface="Cambria Math" panose="02040503050406030204" pitchFamily="18" charset="0"/>
                        </a:rPr>
                        <m:t>j</m:t>
                      </m:r>
                      <m:r>
                        <a:rPr lang="en-US" altLang="ko-KR" b="0" i="0" smtClean="0">
                          <a:latin typeface="Cambria Math" panose="02040503050406030204" pitchFamily="18" charset="0"/>
                        </a:rPr>
                        <m:t>=1,2,…,</m:t>
                      </m:r>
                      <m:r>
                        <m:rPr>
                          <m:sty m:val="p"/>
                        </m:rPr>
                        <a:rPr lang="en-US" altLang="ko-KR" b="0" i="0" smtClean="0">
                          <a:latin typeface="Cambria Math" panose="02040503050406030204" pitchFamily="18" charset="0"/>
                        </a:rPr>
                        <m:t>n</m:t>
                      </m:r>
                      <m:r>
                        <a:rPr lang="en-US" altLang="ko-KR" b="0" i="0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ko-KR" dirty="0"/>
              </a:p>
              <a:p>
                <a:pPr>
                  <a:spcBef>
                    <a:spcPts val="1000"/>
                  </a:spcBef>
                </a:pPr>
                <a:endParaRPr lang="en-US" altLang="ko-KR" dirty="0"/>
              </a:p>
              <a:p>
                <a:pPr>
                  <a:spcBef>
                    <a:spcPts val="1000"/>
                  </a:spcBef>
                </a:pPr>
                <a:r>
                  <a:rPr lang="en-US" altLang="ko-KR" dirty="0"/>
                  <a:t>2. </a:t>
                </a:r>
                <a:r>
                  <a:rPr lang="ko-KR" altLang="en-US" dirty="0" err="1"/>
                  <a:t>변수별</a:t>
                </a:r>
                <a:r>
                  <a:rPr lang="ko-KR" altLang="en-US" dirty="0"/>
                  <a:t> 엔트로피 산정</a:t>
                </a:r>
                <a:endParaRPr lang="en-US" altLang="ko-KR" dirty="0"/>
              </a:p>
              <a:p>
                <a:pPr>
                  <a:spcBef>
                    <a:spcPts val="1000"/>
                  </a:spcBef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ko-KR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𝐸</m:t>
                          </m:r>
                        </m:e>
                        <m:sub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𝑗</m:t>
                          </m:r>
                        </m:sub>
                      </m:sSub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=−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𝑘</m:t>
                      </m:r>
                      <m:nary>
                        <m:naryPr>
                          <m:chr m:val="∑"/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sup>
                        <m:e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𝑝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𝑙𝑜𝑔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</m:e>
                      </m:nary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 (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𝑘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 </m:t>
                      </m:r>
                      <m:f>
                        <m:fPr>
                          <m:ctrlP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altLang="ko-KR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sSub>
                            <m:sSubPr>
                              <m:ctrlP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𝑙𝑛</m:t>
                              </m:r>
                            </m:e>
                            <m:sub>
                              <m:r>
                                <a:rPr lang="en-US" altLang="ko-KR" b="0" i="1" smtClean="0">
                                  <a:latin typeface="Cambria Math" panose="02040503050406030204" pitchFamily="18" charset="0"/>
                                </a:rPr>
                                <m:t>𝑚</m:t>
                              </m:r>
                            </m:sub>
                          </m:sSub>
                        </m:den>
                      </m:f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;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𝑗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=1,2,…,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𝑛</m:t>
                      </m:r>
                      <m:r>
                        <a:rPr lang="en-US" altLang="ko-KR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altLang="ko-KR" dirty="0"/>
              </a:p>
              <a:p>
                <a:pPr>
                  <a:spcBef>
                    <a:spcPts val="1000"/>
                  </a:spcBef>
                </a:pPr>
                <a:endParaRPr lang="en-US" altLang="ko-KR" dirty="0"/>
              </a:p>
              <a:p>
                <a:pPr>
                  <a:spcBef>
                    <a:spcPts val="1000"/>
                  </a:spcBef>
                </a:pPr>
                <a:r>
                  <a:rPr lang="en-US" altLang="ko-KR" dirty="0"/>
                  <a:t>3. </a:t>
                </a:r>
                <a:r>
                  <a:rPr lang="ko-KR" altLang="en-US" dirty="0"/>
                  <a:t>다양성을 고려한 엔트로피 가중치 산정</a:t>
                </a:r>
                <a:endParaRPr lang="en-US" altLang="ko-KR" i="1" dirty="0">
                  <a:latin typeface="Cambria Math" panose="02040503050406030204" pitchFamily="18" charset="0"/>
                </a:endParaRPr>
              </a:p>
              <a:p>
                <a:pPr>
                  <a:spcBef>
                    <a:spcPts val="10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=1 − 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                                 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: 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다</m:t>
                    </m:r>
                  </m:oMath>
                </a14:m>
                <a:r>
                  <a:rPr lang="ko-KR" altLang="en-US" b="0" dirty="0"/>
                  <a:t>양성 정도</a:t>
                </a:r>
                <a:endParaRPr lang="en-US" altLang="ko-KR" b="0" dirty="0"/>
              </a:p>
              <a:p>
                <a:pPr>
                  <a:spcBef>
                    <a:spcPts val="1000"/>
                  </a:spcBef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num>
                      <m:den>
                        <m:nary>
                          <m:naryPr>
                            <m:chr m:val="∑"/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𝑗</m:t>
                            </m:r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p>
                          <m:e>
                            <m:sSub>
                              <m:sSubPr>
                                <m:ctrlP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𝑑</m:t>
                                </m:r>
                              </m:e>
                              <m:sub>
                                <m:r>
                                  <a:rPr lang="en-US" altLang="ko-KR" b="0" i="1" smtClean="0">
                                    <a:latin typeface="Cambria Math" panose="02040503050406030204" pitchFamily="18" charset="0"/>
                                  </a:rPr>
                                  <m:t>𝑗</m:t>
                                </m:r>
                              </m:sub>
                            </m:sSub>
                          </m:e>
                        </m:nary>
                      </m:den>
                    </m:f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=1,2,…,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𝑛</m:t>
                        </m:r>
                      </m:e>
                    </m:d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     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 :</m:t>
                    </m:r>
                    <m:r>
                      <a:rPr lang="ko-KR" altLang="en-US" i="1">
                        <a:latin typeface="Cambria Math" panose="02040503050406030204" pitchFamily="18" charset="0"/>
                      </a:rPr>
                      <m:t>가</m:t>
                    </m:r>
                  </m:oMath>
                </a14:m>
                <a:r>
                  <a:rPr lang="ko-KR" altLang="en-US" dirty="0"/>
                  <a:t>중치</a:t>
                </a:r>
                <a:endParaRPr lang="en-US" altLang="ko-KR" dirty="0"/>
              </a:p>
              <a:p>
                <a:pPr/>
                <a:endParaRPr lang="en-US" altLang="ko-KR" dirty="0"/>
              </a:p>
            </p:txBody>
          </p:sp>
        </mc:Choice>
        <mc:Fallback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003D0038-F10B-4C18-BA66-6C7C6CC53E5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76651" y="1074798"/>
                <a:ext cx="5819775" cy="5513625"/>
              </a:xfrm>
              <a:prstGeom prst="rect">
                <a:avLst/>
              </a:prstGeom>
              <a:blipFill>
                <a:blip r:embed="rId2"/>
                <a:stretch>
                  <a:fillRect l="-943" t="-552" b="-2320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6D5F7B9-06E3-4086-9165-7C32E2B951D1}"/>
                  </a:ext>
                </a:extLst>
              </p:cNvPr>
              <p:cNvSpPr txBox="1"/>
              <p:nvPr/>
            </p:nvSpPr>
            <p:spPr>
              <a:xfrm>
                <a:off x="6196426" y="1074798"/>
                <a:ext cx="5451613" cy="49128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dirty="0" err="1"/>
                  <a:t>시사하는바</a:t>
                </a:r>
                <a:r>
                  <a:rPr lang="ko-KR" altLang="en-US" dirty="0"/>
                  <a:t> 설명</a:t>
                </a:r>
                <a:endParaRPr lang="en-US" altLang="ko-KR" dirty="0"/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: </a:t>
                </a:r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r>
                  <a:rPr lang="en-US" altLang="ko-KR" dirty="0"/>
                  <a:t> : 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𝑖𝑗</m:t>
                        </m:r>
                      </m:sub>
                    </m:sSub>
                  </m:oMath>
                </a14:m>
                <a:r>
                  <a:rPr lang="en-US" altLang="ko-KR" dirty="0"/>
                  <a:t>: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en-US" altLang="ko-KR" dirty="0"/>
                  <a:t> :</a:t>
                </a:r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:endParaRPr lang="en-US" altLang="ko-KR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: </a:t>
                </a: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lang="ko-KR" altLang="en-US" dirty="0"/>
                  <a:t> </a:t>
                </a:r>
                <a:r>
                  <a:rPr lang="en-US" altLang="ko-KR" dirty="0"/>
                  <a:t>: </a:t>
                </a:r>
                <a:endParaRPr lang="ko-KR" altLang="en-US" dirty="0"/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A6D5F7B9-06E3-4086-9165-7C32E2B951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96426" y="1074798"/>
                <a:ext cx="5451613" cy="4912883"/>
              </a:xfrm>
              <a:prstGeom prst="rect">
                <a:avLst/>
              </a:prstGeom>
              <a:blipFill>
                <a:blip r:embed="rId3"/>
                <a:stretch>
                  <a:fillRect l="-894" t="-620" b="-49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9031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 descr="실외, 하늘, 평면, 나무이(가) 표시된 사진&#10;&#10;자동 생성된 설명">
            <a:extLst>
              <a:ext uri="{FF2B5EF4-FFF2-40B4-BE49-F238E27FC236}">
                <a16:creationId xmlns:a16="http://schemas.microsoft.com/office/drawing/2014/main" id="{82DB2371-305E-4603-B89A-D50DE8F7961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그룹 7">
            <a:extLst>
              <a:ext uri="{FF2B5EF4-FFF2-40B4-BE49-F238E27FC236}">
                <a16:creationId xmlns:a16="http://schemas.microsoft.com/office/drawing/2014/main" id="{AE40350E-09AB-43F9-A15D-3067D7C6C05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FB253996-9806-40AB-89EA-69B28BD22D4E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1845643F-20C1-4F46-A6F5-B1AF67DE2139}"/>
                </a:ext>
              </a:extLst>
            </p:cNvPr>
            <p:cNvGrpSpPr/>
            <p:nvPr/>
          </p:nvGrpSpPr>
          <p:grpSpPr>
            <a:xfrm>
              <a:off x="564147" y="3708260"/>
              <a:ext cx="5394425" cy="1673413"/>
              <a:chOff x="2572395" y="2021840"/>
              <a:chExt cx="7345448" cy="2278643"/>
            </a:xfrm>
          </p:grpSpPr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57E11296-29DB-4C93-ABB1-179A9F33DBFD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973396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  <a:latin typeface="+mj-ea"/>
                    <a:ea typeface="+mj-ea"/>
                  </a:rPr>
                  <a:t>Part 1, </a:t>
                </a:r>
                <a:endParaRPr lang="ko-KR" altLang="en-US" sz="2800" b="1" dirty="0">
                  <a:solidFill>
                    <a:schemeClr val="bg1"/>
                  </a:solidFill>
                  <a:latin typeface="+mj-ea"/>
                  <a:ea typeface="+mj-ea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864ECFB-1EF9-4779-8242-1790A92FF205}"/>
                  </a:ext>
                </a:extLst>
              </p:cNvPr>
              <p:cNvSpPr txBox="1"/>
              <p:nvPr/>
            </p:nvSpPr>
            <p:spPr>
              <a:xfrm>
                <a:off x="2572395" y="3168936"/>
                <a:ext cx="7345448" cy="113154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800" b="1" dirty="0">
                    <a:solidFill>
                      <a:schemeClr val="bg1"/>
                    </a:solidFill>
                    <a:latin typeface="+mj-ea"/>
                    <a:ea typeface="+mj-ea"/>
                  </a:rPr>
                  <a:t>UAM</a:t>
                </a:r>
                <a:r>
                  <a:rPr lang="ko-KR" altLang="en-US" sz="4800" b="1" dirty="0">
                    <a:solidFill>
                      <a:schemeClr val="bg1"/>
                    </a:solidFill>
                    <a:latin typeface="+mj-ea"/>
                    <a:ea typeface="+mj-ea"/>
                  </a:rPr>
                  <a:t>의 정의 및 현황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68109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07B5C1EC-7630-48BC-9FD1-EFCC50085F10}"/>
              </a:ext>
            </a:extLst>
          </p:cNvPr>
          <p:cNvSpPr/>
          <p:nvPr/>
        </p:nvSpPr>
        <p:spPr>
          <a:xfrm>
            <a:off x="1095548" y="2042275"/>
            <a:ext cx="11684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E8D8A406-4F30-443D-8177-A29B54DD9395}"/>
              </a:ext>
            </a:extLst>
          </p:cNvPr>
          <p:cNvSpPr/>
          <p:nvPr/>
        </p:nvSpPr>
        <p:spPr>
          <a:xfrm>
            <a:off x="2505248" y="2042275"/>
            <a:ext cx="8242300" cy="104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1449509-1FA4-4223-8933-B25B2B77AE73}"/>
              </a:ext>
            </a:extLst>
          </p:cNvPr>
          <p:cNvSpPr txBox="1"/>
          <p:nvPr/>
        </p:nvSpPr>
        <p:spPr>
          <a:xfrm>
            <a:off x="1418084" y="2208832"/>
            <a:ext cx="5020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j-ea"/>
                <a:ea typeface="+mj-ea"/>
              </a:rPr>
              <a:t>1</a:t>
            </a:r>
            <a:endParaRPr lang="ko-KR" altLang="en-US" sz="4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889DA5B-24CA-491E-94A7-289D924A9942}"/>
              </a:ext>
            </a:extLst>
          </p:cNvPr>
          <p:cNvSpPr txBox="1"/>
          <p:nvPr/>
        </p:nvSpPr>
        <p:spPr>
          <a:xfrm>
            <a:off x="2762342" y="2239610"/>
            <a:ext cx="759381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-150" dirty="0">
                <a:solidFill>
                  <a:schemeClr val="bg1"/>
                </a:solidFill>
                <a:latin typeface="+mj-ea"/>
                <a:ea typeface="+mj-ea"/>
              </a:rPr>
              <a:t>Urban Air Mobility, </a:t>
            </a:r>
            <a:r>
              <a:rPr lang="ko-KR" altLang="en-US" sz="3600" b="1" spc="-150" dirty="0">
                <a:solidFill>
                  <a:schemeClr val="bg1"/>
                </a:solidFill>
                <a:latin typeface="+mj-ea"/>
                <a:ea typeface="+mj-ea"/>
              </a:rPr>
              <a:t>도심 항공 교통 수단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C09FF96-0F59-4044-8C06-615B0BACF7B3}"/>
              </a:ext>
            </a:extLst>
          </p:cNvPr>
          <p:cNvSpPr/>
          <p:nvPr/>
        </p:nvSpPr>
        <p:spPr>
          <a:xfrm>
            <a:off x="1095548" y="3361776"/>
            <a:ext cx="11684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B9950DD-74D9-42BD-8E19-44E7030EF154}"/>
              </a:ext>
            </a:extLst>
          </p:cNvPr>
          <p:cNvSpPr/>
          <p:nvPr/>
        </p:nvSpPr>
        <p:spPr>
          <a:xfrm>
            <a:off x="2505248" y="3361776"/>
            <a:ext cx="8242300" cy="1044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9BCB27B-6DDB-41CD-B741-0D5D752D082A}"/>
              </a:ext>
            </a:extLst>
          </p:cNvPr>
          <p:cNvSpPr txBox="1"/>
          <p:nvPr/>
        </p:nvSpPr>
        <p:spPr>
          <a:xfrm>
            <a:off x="1428717" y="3515811"/>
            <a:ext cx="502062" cy="70788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bg1"/>
                </a:solidFill>
                <a:latin typeface="+mj-ea"/>
                <a:ea typeface="+mj-ea"/>
              </a:rPr>
              <a:t>2</a:t>
            </a:r>
            <a:endParaRPr lang="ko-KR" altLang="en-US" sz="4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A845437-E3D1-4A2E-9095-D5829B34093B}"/>
              </a:ext>
            </a:extLst>
          </p:cNvPr>
          <p:cNvSpPr txBox="1"/>
          <p:nvPr/>
        </p:nvSpPr>
        <p:spPr>
          <a:xfrm>
            <a:off x="2762342" y="3546589"/>
            <a:ext cx="4759636" cy="64633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ko-KR" altLang="en-US" sz="3600" b="1" spc="-150" dirty="0">
                <a:solidFill>
                  <a:schemeClr val="bg1"/>
                </a:solidFill>
                <a:latin typeface="+mj-ea"/>
                <a:ea typeface="+mj-ea"/>
              </a:rPr>
              <a:t>기체</a:t>
            </a:r>
            <a:r>
              <a:rPr lang="en-US" altLang="ko-KR" sz="3600" b="1" spc="-150" dirty="0">
                <a:solidFill>
                  <a:schemeClr val="bg1"/>
                </a:solidFill>
                <a:latin typeface="+mj-ea"/>
                <a:ea typeface="+mj-ea"/>
              </a:rPr>
              <a:t>, </a:t>
            </a:r>
            <a:r>
              <a:rPr lang="ko-KR" altLang="en-US" sz="3600" b="1" spc="-150" dirty="0">
                <a:solidFill>
                  <a:schemeClr val="bg1"/>
                </a:solidFill>
                <a:latin typeface="+mj-ea"/>
                <a:ea typeface="+mj-ea"/>
              </a:rPr>
              <a:t>운항</a:t>
            </a:r>
            <a:r>
              <a:rPr lang="en-US" altLang="ko-KR" sz="3600" b="1" spc="-150" dirty="0">
                <a:solidFill>
                  <a:schemeClr val="bg1"/>
                </a:solidFill>
                <a:latin typeface="+mj-ea"/>
                <a:ea typeface="+mj-ea"/>
              </a:rPr>
              <a:t>, </a:t>
            </a:r>
            <a:r>
              <a:rPr lang="ko-KR" altLang="en-US" sz="3600" b="1" spc="-150" dirty="0">
                <a:solidFill>
                  <a:schemeClr val="bg1"/>
                </a:solidFill>
                <a:latin typeface="+mj-ea"/>
                <a:ea typeface="+mj-ea"/>
              </a:rPr>
              <a:t>서비스를 총칭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B1602D4-8B26-41FF-ACD7-EC56CFDE429F}"/>
              </a:ext>
            </a:extLst>
          </p:cNvPr>
          <p:cNvSpPr/>
          <p:nvPr/>
        </p:nvSpPr>
        <p:spPr>
          <a:xfrm>
            <a:off x="1095548" y="4681277"/>
            <a:ext cx="11684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81888ABB-2057-43F2-9D2A-894CADBC5E68}"/>
              </a:ext>
            </a:extLst>
          </p:cNvPr>
          <p:cNvSpPr/>
          <p:nvPr/>
        </p:nvSpPr>
        <p:spPr>
          <a:xfrm>
            <a:off x="2505248" y="4681277"/>
            <a:ext cx="8242300" cy="1044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AABCB4F-FF0D-4555-8BEB-9E65E323193D}"/>
              </a:ext>
            </a:extLst>
          </p:cNvPr>
          <p:cNvSpPr txBox="1"/>
          <p:nvPr/>
        </p:nvSpPr>
        <p:spPr>
          <a:xfrm>
            <a:off x="1428717" y="4835312"/>
            <a:ext cx="5020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3</a:t>
            </a:r>
            <a:endParaRPr lang="ko-KR" altLang="en-US" sz="4000" dirty="0">
              <a:solidFill>
                <a:schemeClr val="tx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9C593BC-60FD-432E-B03B-45680789084A}"/>
              </a:ext>
            </a:extLst>
          </p:cNvPr>
          <p:cNvSpPr txBox="1"/>
          <p:nvPr/>
        </p:nvSpPr>
        <p:spPr>
          <a:xfrm>
            <a:off x="2762342" y="4866090"/>
            <a:ext cx="29530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600" b="1" spc="-15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3</a:t>
            </a:r>
            <a:r>
              <a:rPr lang="ko-KR" altLang="en-US" sz="3600" b="1" spc="-150" dirty="0">
                <a:solidFill>
                  <a:schemeClr val="tx2">
                    <a:lumMod val="75000"/>
                  </a:schemeClr>
                </a:solidFill>
                <a:latin typeface="+mj-ea"/>
                <a:ea typeface="+mj-ea"/>
              </a:rPr>
              <a:t>차원 교통수단</a:t>
            </a:r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AF672D-F300-49ED-B1B1-C7AD77F1CF1D}"/>
              </a:ext>
            </a:extLst>
          </p:cNvPr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47BEF14-6520-4B7C-A137-6786E163399F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E7E944A-14D6-40FD-AC6E-795762F0A52A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14989EB-2D66-48FD-AE45-E8AAC62D69DF}"/>
                </a:ext>
              </a:extLst>
            </p:cNvPr>
            <p:cNvSpPr txBox="1"/>
            <p:nvPr/>
          </p:nvSpPr>
          <p:spPr>
            <a:xfrm>
              <a:off x="677941" y="235335"/>
              <a:ext cx="1915909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3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UAM</a:t>
              </a:r>
              <a:r>
                <a:rPr lang="ko-KR" altLang="en-US" sz="33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이란</a:t>
              </a:r>
              <a:r>
                <a:rPr lang="en-US" altLang="ko-KR" sz="33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?</a:t>
              </a:r>
              <a:endPara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73F017D-1562-4D58-90BD-4CB746FFE587}"/>
                </a:ext>
              </a:extLst>
            </p:cNvPr>
            <p:cNvSpPr txBox="1"/>
            <p:nvPr/>
          </p:nvSpPr>
          <p:spPr>
            <a:xfrm>
              <a:off x="111760" y="81617"/>
              <a:ext cx="56618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694D31A9-4C98-4514-A4CD-FEE8123A95D4}"/>
                </a:ext>
              </a:extLst>
            </p:cNvPr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94259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그룹 20">
            <a:extLst>
              <a:ext uri="{FF2B5EF4-FFF2-40B4-BE49-F238E27FC236}">
                <a16:creationId xmlns:a16="http://schemas.microsoft.com/office/drawing/2014/main" id="{34AF672D-F300-49ED-B1B1-C7AD77F1CF1D}"/>
              </a:ext>
            </a:extLst>
          </p:cNvPr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C47BEF14-6520-4B7C-A137-6786E163399F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AE7E944A-14D6-40FD-AC6E-795762F0A52A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14989EB-2D66-48FD-AE45-E8AAC62D69DF}"/>
                </a:ext>
              </a:extLst>
            </p:cNvPr>
            <p:cNvSpPr txBox="1"/>
            <p:nvPr/>
          </p:nvSpPr>
          <p:spPr>
            <a:xfrm>
              <a:off x="677941" y="235335"/>
              <a:ext cx="1915909" cy="6001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33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UAM</a:t>
              </a:r>
              <a:r>
                <a:rPr lang="ko-KR" altLang="en-US" sz="33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이란</a:t>
              </a:r>
              <a:r>
                <a:rPr lang="en-US" altLang="ko-KR" sz="3300" spc="-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+mj-ea"/>
                  <a:ea typeface="+mj-ea"/>
                </a:rPr>
                <a:t>?</a:t>
              </a:r>
              <a:endPara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73F017D-1562-4D58-90BD-4CB746FFE587}"/>
                </a:ext>
              </a:extLst>
            </p:cNvPr>
            <p:cNvSpPr txBox="1"/>
            <p:nvPr/>
          </p:nvSpPr>
          <p:spPr>
            <a:xfrm>
              <a:off x="111760" y="81617"/>
              <a:ext cx="566181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bg1">
                      <a:lumMod val="85000"/>
                    </a:schemeClr>
                  </a:solidFill>
                  <a:latin typeface="+mj-ea"/>
                  <a:ea typeface="+mj-ea"/>
                </a:rPr>
                <a:t>1</a:t>
              </a:r>
              <a:endParaRPr lang="ko-KR" altLang="en-US" sz="4800" b="1" dirty="0">
                <a:solidFill>
                  <a:schemeClr val="bg1">
                    <a:lumMod val="85000"/>
                  </a:schemeClr>
                </a:solidFill>
                <a:latin typeface="+mj-ea"/>
                <a:ea typeface="+mj-ea"/>
              </a:endParaRPr>
            </a:p>
          </p:txBody>
        </p:sp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694D31A9-4C98-4514-A4CD-FEE8123A95D4}"/>
                </a:ext>
              </a:extLst>
            </p:cNvPr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7" name="UAM영상">
            <a:hlinkClick r:id="" action="ppaction://media"/>
            <a:extLst>
              <a:ext uri="{FF2B5EF4-FFF2-40B4-BE49-F238E27FC236}">
                <a16:creationId xmlns:a16="http://schemas.microsoft.com/office/drawing/2014/main" id="{E839E012-4992-488B-98EC-5AFF6F03E4C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63385" y="1111827"/>
            <a:ext cx="10665229" cy="574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9198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29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0244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직사각형 54">
            <a:extLst>
              <a:ext uri="{FF2B5EF4-FFF2-40B4-BE49-F238E27FC236}">
                <a16:creationId xmlns:a16="http://schemas.microsoft.com/office/drawing/2014/main" id="{F71C84CC-870D-4BA4-9FCA-61510052C1CD}"/>
              </a:ext>
            </a:extLst>
          </p:cNvPr>
          <p:cNvSpPr/>
          <p:nvPr/>
        </p:nvSpPr>
        <p:spPr>
          <a:xfrm>
            <a:off x="1375382" y="1635670"/>
            <a:ext cx="4155262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E3C62F2D-FF1C-4B64-9669-910937A95205}"/>
              </a:ext>
            </a:extLst>
          </p:cNvPr>
          <p:cNvCxnSpPr>
            <a:cxnSpLocks/>
          </p:cNvCxnSpPr>
          <p:nvPr/>
        </p:nvCxnSpPr>
        <p:spPr>
          <a:xfrm>
            <a:off x="1375382" y="1644901"/>
            <a:ext cx="415526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59CEB380-0C7F-4231-B8A3-F631EE9E9C03}"/>
              </a:ext>
            </a:extLst>
          </p:cNvPr>
          <p:cNvSpPr txBox="1"/>
          <p:nvPr/>
        </p:nvSpPr>
        <p:spPr>
          <a:xfrm>
            <a:off x="1798237" y="1770895"/>
            <a:ext cx="5637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1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BAB139DB-04C3-4D86-8269-02D49140FBCC}"/>
              </a:ext>
            </a:extLst>
          </p:cNvPr>
          <p:cNvSpPr txBox="1"/>
          <p:nvPr/>
        </p:nvSpPr>
        <p:spPr>
          <a:xfrm>
            <a:off x="2507057" y="1852837"/>
            <a:ext cx="1433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지상 교통 혼잡</a:t>
            </a:r>
          </a:p>
        </p:txBody>
      </p:sp>
      <p:cxnSp>
        <p:nvCxnSpPr>
          <p:cNvPr id="67" name="직선 연결선 66">
            <a:extLst>
              <a:ext uri="{FF2B5EF4-FFF2-40B4-BE49-F238E27FC236}">
                <a16:creationId xmlns:a16="http://schemas.microsoft.com/office/drawing/2014/main" id="{0FD03BDC-63A8-4556-B3F0-BE4A7191B373}"/>
              </a:ext>
            </a:extLst>
          </p:cNvPr>
          <p:cNvCxnSpPr>
            <a:cxnSpLocks/>
          </p:cNvCxnSpPr>
          <p:nvPr/>
        </p:nvCxnSpPr>
        <p:spPr>
          <a:xfrm>
            <a:off x="1375382" y="5803946"/>
            <a:ext cx="415526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그룹 77">
            <a:extLst>
              <a:ext uri="{FF2B5EF4-FFF2-40B4-BE49-F238E27FC236}">
                <a16:creationId xmlns:a16="http://schemas.microsoft.com/office/drawing/2014/main" id="{A584D0DF-969A-4C73-9A49-20F673742AB2}"/>
              </a:ext>
            </a:extLst>
          </p:cNvPr>
          <p:cNvGrpSpPr/>
          <p:nvPr/>
        </p:nvGrpSpPr>
        <p:grpSpPr>
          <a:xfrm>
            <a:off x="0" y="0"/>
            <a:ext cx="12192000" cy="1076960"/>
            <a:chOff x="0" y="0"/>
            <a:chExt cx="12192000" cy="1076960"/>
          </a:xfrm>
        </p:grpSpPr>
        <p:sp>
          <p:nvSpPr>
            <p:cNvPr id="79" name="직사각형 78">
              <a:extLst>
                <a:ext uri="{FF2B5EF4-FFF2-40B4-BE49-F238E27FC236}">
                  <a16:creationId xmlns:a16="http://schemas.microsoft.com/office/drawing/2014/main" id="{3117B28B-16D2-4F9B-994E-D3B208996029}"/>
                </a:ext>
              </a:extLst>
            </p:cNvPr>
            <p:cNvSpPr/>
            <p:nvPr/>
          </p:nvSpPr>
          <p:spPr>
            <a:xfrm>
              <a:off x="0" y="0"/>
              <a:ext cx="121920" cy="107696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0" name="직사각형 79">
              <a:extLst>
                <a:ext uri="{FF2B5EF4-FFF2-40B4-BE49-F238E27FC236}">
                  <a16:creationId xmlns:a16="http://schemas.microsoft.com/office/drawing/2014/main" id="{C5C1CB11-918E-4A3B-AA02-0FE0B1A13146}"/>
                </a:ext>
              </a:extLst>
            </p:cNvPr>
            <p:cNvSpPr/>
            <p:nvPr/>
          </p:nvSpPr>
          <p:spPr>
            <a:xfrm rot="5400000">
              <a:off x="269240" y="-147320"/>
              <a:ext cx="121920" cy="4165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FD53511-E907-4BC2-9C59-40DC003350A3}"/>
                </a:ext>
              </a:extLst>
            </p:cNvPr>
            <p:cNvSpPr txBox="1"/>
            <p:nvPr/>
          </p:nvSpPr>
          <p:spPr>
            <a:xfrm>
              <a:off x="111760" y="81617"/>
              <a:ext cx="527709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4800" b="1" dirty="0">
                  <a:solidFill>
                    <a:schemeClr val="bg1">
                      <a:lumMod val="85000"/>
                    </a:schemeClr>
                  </a:solidFill>
                  <a:latin typeface="+mj-lt"/>
                  <a:ea typeface="+mj-ea"/>
                </a:rPr>
                <a:t>1</a:t>
              </a:r>
              <a:endParaRPr lang="ko-KR" altLang="en-US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endParaRPr>
            </a:p>
          </p:txBody>
        </p:sp>
        <p:cxnSp>
          <p:nvCxnSpPr>
            <p:cNvPr id="84" name="직선 연결선 83">
              <a:extLst>
                <a:ext uri="{FF2B5EF4-FFF2-40B4-BE49-F238E27FC236}">
                  <a16:creationId xmlns:a16="http://schemas.microsoft.com/office/drawing/2014/main" id="{D749C585-F697-4B23-A94D-D24B55563E8C}"/>
                </a:ext>
              </a:extLst>
            </p:cNvPr>
            <p:cNvCxnSpPr/>
            <p:nvPr/>
          </p:nvCxnSpPr>
          <p:spPr>
            <a:xfrm>
              <a:off x="660400" y="1073885"/>
              <a:ext cx="11531600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85CCC386-A366-4956-BEB9-32D78C3A968F}"/>
              </a:ext>
            </a:extLst>
          </p:cNvPr>
          <p:cNvSpPr/>
          <p:nvPr/>
        </p:nvSpPr>
        <p:spPr>
          <a:xfrm>
            <a:off x="6834888" y="1644901"/>
            <a:ext cx="4155262" cy="720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B326A766-9539-4619-89FF-FFFFD4EBCDA4}"/>
              </a:ext>
            </a:extLst>
          </p:cNvPr>
          <p:cNvCxnSpPr>
            <a:cxnSpLocks/>
          </p:cNvCxnSpPr>
          <p:nvPr/>
        </p:nvCxnSpPr>
        <p:spPr>
          <a:xfrm>
            <a:off x="6834888" y="1654132"/>
            <a:ext cx="4155262" cy="0"/>
          </a:xfrm>
          <a:prstGeom prst="line">
            <a:avLst/>
          </a:prstGeom>
          <a:ln w="571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D51EADCC-C76D-4EB3-AF9E-92E9627928D1}"/>
              </a:ext>
            </a:extLst>
          </p:cNvPr>
          <p:cNvSpPr txBox="1"/>
          <p:nvPr/>
        </p:nvSpPr>
        <p:spPr>
          <a:xfrm>
            <a:off x="7307650" y="1770894"/>
            <a:ext cx="5637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2</a:t>
            </a:r>
            <a:endParaRPr lang="ko-KR" altLang="en-US" sz="32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E9050245-0DC6-4E3C-A623-A62F0CB7C285}"/>
              </a:ext>
            </a:extLst>
          </p:cNvPr>
          <p:cNvSpPr txBox="1"/>
          <p:nvPr/>
        </p:nvSpPr>
        <p:spPr>
          <a:xfrm>
            <a:off x="8344121" y="1852837"/>
            <a:ext cx="11270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pc="-150" dirty="0">
                <a:solidFill>
                  <a:schemeClr val="tx1">
                    <a:lumMod val="85000"/>
                    <a:lumOff val="15000"/>
                  </a:schemeClr>
                </a:solidFill>
                <a:latin typeface="+mn-ea"/>
              </a:rPr>
              <a:t>대기  오염</a:t>
            </a:r>
          </a:p>
        </p:txBody>
      </p: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E8D87002-84FE-4E69-AC9B-8A110CA24338}"/>
              </a:ext>
            </a:extLst>
          </p:cNvPr>
          <p:cNvCxnSpPr>
            <a:cxnSpLocks/>
          </p:cNvCxnSpPr>
          <p:nvPr/>
        </p:nvCxnSpPr>
        <p:spPr>
          <a:xfrm>
            <a:off x="6834888" y="5813177"/>
            <a:ext cx="4155262" cy="0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A2E2954E-A245-4DB1-8E78-80F57AF6DEDD}"/>
              </a:ext>
            </a:extLst>
          </p:cNvPr>
          <p:cNvSpPr txBox="1"/>
          <p:nvPr/>
        </p:nvSpPr>
        <p:spPr>
          <a:xfrm>
            <a:off x="677941" y="235335"/>
            <a:ext cx="254589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UAM 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등장 배경</a:t>
            </a:r>
          </a:p>
        </p:txBody>
      </p:sp>
      <p:pic>
        <p:nvPicPr>
          <p:cNvPr id="37" name="그림 36" descr="자동차, 실외, 교통, 도로이(가) 표시된 사진&#10;&#10;자동 생성된 설명">
            <a:extLst>
              <a:ext uri="{FF2B5EF4-FFF2-40B4-BE49-F238E27FC236}">
                <a16:creationId xmlns:a16="http://schemas.microsoft.com/office/drawing/2014/main" id="{06E239F5-D7E6-469A-9BBF-55E4795F4B1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75382" y="2412238"/>
            <a:ext cx="4155262" cy="3314899"/>
          </a:xfrm>
          <a:prstGeom prst="rect">
            <a:avLst/>
          </a:prstGeom>
        </p:spPr>
      </p:pic>
      <p:pic>
        <p:nvPicPr>
          <p:cNvPr id="38" name="그림 37" descr="실외, 도시, 여러개, 일이(가) 표시된 사진&#10;&#10;자동 생성된 설명">
            <a:extLst>
              <a:ext uri="{FF2B5EF4-FFF2-40B4-BE49-F238E27FC236}">
                <a16:creationId xmlns:a16="http://schemas.microsoft.com/office/drawing/2014/main" id="{2393564D-F766-4577-A188-3ECAD5885FA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34888" y="2449855"/>
            <a:ext cx="4145533" cy="327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831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4D93649-4FC6-4FD4-8B5D-044B7040EC9B}"/>
              </a:ext>
            </a:extLst>
          </p:cNvPr>
          <p:cNvSpPr txBox="1"/>
          <p:nvPr/>
        </p:nvSpPr>
        <p:spPr>
          <a:xfrm>
            <a:off x="660400" y="238398"/>
            <a:ext cx="3672800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UAM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vs 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기존 교통수단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DF4A44C-0F10-46DF-9F70-778A551FE34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620" y="1265851"/>
            <a:ext cx="9200759" cy="535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540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직사각형 24">
            <a:extLst>
              <a:ext uri="{FF2B5EF4-FFF2-40B4-BE49-F238E27FC236}">
                <a16:creationId xmlns:a16="http://schemas.microsoft.com/office/drawing/2014/main" id="{2EAB4F57-994A-4962-983F-A4F12BCA1EBC}"/>
              </a:ext>
            </a:extLst>
          </p:cNvPr>
          <p:cNvSpPr/>
          <p:nvPr/>
        </p:nvSpPr>
        <p:spPr>
          <a:xfrm>
            <a:off x="0" y="0"/>
            <a:ext cx="121920" cy="1076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id="{4A9405A5-6142-4FD1-8C72-168628B461D4}"/>
              </a:ext>
            </a:extLst>
          </p:cNvPr>
          <p:cNvSpPr/>
          <p:nvPr/>
        </p:nvSpPr>
        <p:spPr>
          <a:xfrm rot="5400000">
            <a:off x="269240" y="-147320"/>
            <a:ext cx="121920" cy="41656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A4431C1-FB8B-42A7-88A8-D140F68D1BFE}"/>
              </a:ext>
            </a:extLst>
          </p:cNvPr>
          <p:cNvSpPr txBox="1"/>
          <p:nvPr/>
        </p:nvSpPr>
        <p:spPr>
          <a:xfrm>
            <a:off x="111760" y="81617"/>
            <a:ext cx="5277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b="1" dirty="0">
                <a:solidFill>
                  <a:schemeClr val="bg1">
                    <a:lumMod val="85000"/>
                  </a:schemeClr>
                </a:solidFill>
                <a:latin typeface="+mj-lt"/>
                <a:ea typeface="+mj-ea"/>
              </a:rPr>
              <a:t>1</a:t>
            </a:r>
            <a:endParaRPr lang="ko-KR" altLang="en-US" sz="4800" b="1" dirty="0">
              <a:solidFill>
                <a:schemeClr val="bg1">
                  <a:lumMod val="85000"/>
                </a:schemeClr>
              </a:solidFill>
              <a:latin typeface="+mj-lt"/>
              <a:ea typeface="+mj-ea"/>
            </a:endParaRPr>
          </a:p>
        </p:txBody>
      </p:sp>
      <p:cxnSp>
        <p:nvCxnSpPr>
          <p:cNvPr id="30" name="직선 연결선 29">
            <a:extLst>
              <a:ext uri="{FF2B5EF4-FFF2-40B4-BE49-F238E27FC236}">
                <a16:creationId xmlns:a16="http://schemas.microsoft.com/office/drawing/2014/main" id="{D1A3FD80-463F-433A-8F28-9D8CA66F75DB}"/>
              </a:ext>
            </a:extLst>
          </p:cNvPr>
          <p:cNvCxnSpPr/>
          <p:nvPr/>
        </p:nvCxnSpPr>
        <p:spPr>
          <a:xfrm>
            <a:off x="660400" y="1073885"/>
            <a:ext cx="1153160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84D93649-4FC6-4FD4-8B5D-044B7040EC9B}"/>
              </a:ext>
            </a:extLst>
          </p:cNvPr>
          <p:cNvSpPr txBox="1"/>
          <p:nvPr/>
        </p:nvSpPr>
        <p:spPr>
          <a:xfrm>
            <a:off x="660400" y="220468"/>
            <a:ext cx="8257389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UAM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vs 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기존 교통수단 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(</a:t>
            </a:r>
            <a:r>
              <a:rPr lang="ko-KR" altLang="en-US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쫌 잘 보이게 </a:t>
            </a:r>
            <a:r>
              <a:rPr lang="ko-KR" altLang="en-US" sz="3300" spc="-3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만들어봐야겠다</a:t>
            </a:r>
            <a:r>
              <a:rPr lang="en-US" altLang="ko-KR" sz="3300" spc="-300" dirty="0">
                <a:solidFill>
                  <a:schemeClr val="tx1">
                    <a:lumMod val="85000"/>
                    <a:lumOff val="15000"/>
                  </a:schemeClr>
                </a:solidFill>
                <a:latin typeface="+mj-ea"/>
                <a:ea typeface="+mj-ea"/>
              </a:rPr>
              <a:t>)</a:t>
            </a:r>
            <a:endParaRPr lang="ko-KR" altLang="en-US" sz="3300" spc="-300" dirty="0">
              <a:solidFill>
                <a:schemeClr val="tx1">
                  <a:lumMod val="85000"/>
                  <a:lumOff val="15000"/>
                </a:schemeClr>
              </a:solidFill>
              <a:latin typeface="+mj-ea"/>
              <a:ea typeface="+mj-ea"/>
            </a:endParaRPr>
          </a:p>
        </p:txBody>
      </p:sp>
      <p:graphicFrame>
        <p:nvGraphicFramePr>
          <p:cNvPr id="5" name="차트 4">
            <a:extLst>
              <a:ext uri="{FF2B5EF4-FFF2-40B4-BE49-F238E27FC236}">
                <a16:creationId xmlns:a16="http://schemas.microsoft.com/office/drawing/2014/main" id="{0DEEF498-1C23-45A9-A956-7AB116EDF2D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58942996"/>
              </p:ext>
            </p:extLst>
          </p:nvPr>
        </p:nvGraphicFramePr>
        <p:xfrm>
          <a:off x="2032000" y="1200935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6680527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 descr="텍스트, 평면, 제트, 구름이(가) 표시된 사진&#10;&#10;자동 생성된 설명">
            <a:extLst>
              <a:ext uri="{FF2B5EF4-FFF2-40B4-BE49-F238E27FC236}">
                <a16:creationId xmlns:a16="http://schemas.microsoft.com/office/drawing/2014/main" id="{5DCE7D9F-4451-4405-9897-B2DBF054585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048"/>
            <a:ext cx="12192000" cy="6851904"/>
          </a:xfrm>
          <a:prstGeom prst="rect">
            <a:avLst/>
          </a:prstGeom>
        </p:spPr>
      </p:pic>
      <p:grpSp>
        <p:nvGrpSpPr>
          <p:cNvPr id="9" name="그룹 8">
            <a:extLst>
              <a:ext uri="{FF2B5EF4-FFF2-40B4-BE49-F238E27FC236}">
                <a16:creationId xmlns:a16="http://schemas.microsoft.com/office/drawing/2014/main" id="{6CB478BC-23FB-4EA9-8F28-CDE4FF7C7CD1}"/>
              </a:ext>
            </a:extLst>
          </p:cNvPr>
          <p:cNvGrpSpPr/>
          <p:nvPr/>
        </p:nvGrpSpPr>
        <p:grpSpPr>
          <a:xfrm>
            <a:off x="426720" y="3465512"/>
            <a:ext cx="5669280" cy="3001327"/>
            <a:chOff x="426720" y="3465512"/>
            <a:chExt cx="5669280" cy="3001327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3FE28A37-4667-4ABC-99F2-A39EA9EF68F0}"/>
                </a:ext>
              </a:extLst>
            </p:cNvPr>
            <p:cNvSpPr/>
            <p:nvPr/>
          </p:nvSpPr>
          <p:spPr>
            <a:xfrm>
              <a:off x="426720" y="3465512"/>
              <a:ext cx="5669280" cy="3001327"/>
            </a:xfrm>
            <a:prstGeom prst="rect">
              <a:avLst/>
            </a:prstGeom>
            <a:solidFill>
              <a:schemeClr val="accent1">
                <a:alpha val="90000"/>
              </a:schemeClr>
            </a:solidFill>
            <a:ln w="762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/>
            </a:p>
          </p:txBody>
        </p:sp>
        <p:grpSp>
          <p:nvGrpSpPr>
            <p:cNvPr id="11" name="그룹 10">
              <a:extLst>
                <a:ext uri="{FF2B5EF4-FFF2-40B4-BE49-F238E27FC236}">
                  <a16:creationId xmlns:a16="http://schemas.microsoft.com/office/drawing/2014/main" id="{667BF3E3-F42F-4761-8D39-E67912A52438}"/>
                </a:ext>
              </a:extLst>
            </p:cNvPr>
            <p:cNvGrpSpPr/>
            <p:nvPr/>
          </p:nvGrpSpPr>
          <p:grpSpPr>
            <a:xfrm>
              <a:off x="657913" y="3708260"/>
              <a:ext cx="5097880" cy="2092880"/>
              <a:chOff x="2700072" y="2021840"/>
              <a:chExt cx="6941644" cy="2849820"/>
            </a:xfrm>
          </p:grpSpPr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7C2DF40-F059-4C5A-845B-22A41B693565}"/>
                  </a:ext>
                </a:extLst>
              </p:cNvPr>
              <p:cNvSpPr txBox="1"/>
              <p:nvPr/>
            </p:nvSpPr>
            <p:spPr>
              <a:xfrm>
                <a:off x="2700072" y="2021840"/>
                <a:ext cx="1881982" cy="71245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ko-KR" sz="2800" b="1" dirty="0">
                    <a:solidFill>
                      <a:schemeClr val="bg1"/>
                    </a:solidFill>
                  </a:rPr>
                  <a:t>Part 2, </a:t>
                </a:r>
                <a:endParaRPr lang="ko-KR" altLang="en-US" sz="2800" b="1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BD567853-BF0A-4002-9700-20541149E58E}"/>
                  </a:ext>
                </a:extLst>
              </p:cNvPr>
              <p:cNvSpPr txBox="1"/>
              <p:nvPr/>
            </p:nvSpPr>
            <p:spPr>
              <a:xfrm>
                <a:off x="2848514" y="2734295"/>
                <a:ext cx="6793202" cy="21373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ko-KR" sz="4800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UAM </a:t>
                </a:r>
                <a:r>
                  <a:rPr lang="ko-KR" altLang="en-US" sz="4800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사용 범주 및 </a:t>
                </a:r>
                <a:endParaRPr lang="en-US" altLang="ko-KR" sz="4800" b="1" dirty="0">
                  <a:solidFill>
                    <a:schemeClr val="bg1"/>
                  </a:solidFill>
                  <a:latin typeface="나눔스퀘어 ExtraBold" panose="020B0600000101010101" pitchFamily="50" charset="-127"/>
                  <a:ea typeface="나눔스퀘어 ExtraBold" panose="020B0600000101010101" pitchFamily="50" charset="-127"/>
                </a:endParaRPr>
              </a:p>
              <a:p>
                <a:pPr algn="ctr"/>
                <a:r>
                  <a:rPr lang="ko-KR" altLang="en-US" sz="4800" b="1" dirty="0" err="1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버티포트</a:t>
                </a:r>
                <a:r>
                  <a:rPr lang="ko-KR" altLang="en-US" sz="4800" b="1" dirty="0">
                    <a:solidFill>
                      <a:schemeClr val="bg1"/>
                    </a:solidFill>
                    <a:latin typeface="나눔스퀘어 ExtraBold" panose="020B0600000101010101" pitchFamily="50" charset="-127"/>
                    <a:ea typeface="나눔스퀘어 ExtraBold" panose="020B0600000101010101" pitchFamily="50" charset="-127"/>
                  </a:rPr>
                  <a:t> 형태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246644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테마">
  <a:themeElements>
    <a:clrScheme name="블루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F518E"/>
      </a:accent1>
      <a:accent2>
        <a:srgbClr val="00608A"/>
      </a:accent2>
      <a:accent3>
        <a:srgbClr val="0286AD"/>
      </a:accent3>
      <a:accent4>
        <a:srgbClr val="01B1D0"/>
      </a:accent4>
      <a:accent5>
        <a:srgbClr val="90CBDD"/>
      </a:accent5>
      <a:accent6>
        <a:srgbClr val="F2EAE3"/>
      </a:accent6>
      <a:hlink>
        <a:srgbClr val="262626"/>
      </a:hlink>
      <a:folHlink>
        <a:srgbClr val="262626"/>
      </a:folHlink>
    </a:clrScheme>
    <a:fontScheme name="Arial나눔">
      <a:majorFont>
        <a:latin typeface="Arial"/>
        <a:ea typeface="나눔스퀘어 ExtraBold"/>
        <a:cs typeface=""/>
      </a:majorFont>
      <a:minorFont>
        <a:latin typeface="Arial"/>
        <a:ea typeface="나눔스퀘어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</TotalTime>
  <Words>567</Words>
  <Application>Microsoft Office PowerPoint</Application>
  <PresentationFormat>와이드스크린</PresentationFormat>
  <Paragraphs>206</Paragraphs>
  <Slides>27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27</vt:i4>
      </vt:variant>
    </vt:vector>
  </HeadingPairs>
  <TitlesOfParts>
    <vt:vector size="32" baseType="lpstr">
      <vt:lpstr>나눔스퀘어 ExtraBold</vt:lpstr>
      <vt:lpstr>나눔스퀘어 Light</vt:lpstr>
      <vt:lpstr>Arial</vt:lpstr>
      <vt:lpstr>Cambria Math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Yu Saebyeol</dc:creator>
  <cp:lastModifiedBy>한 호</cp:lastModifiedBy>
  <cp:revision>53</cp:revision>
  <dcterms:created xsi:type="dcterms:W3CDTF">2021-02-14T00:18:03Z</dcterms:created>
  <dcterms:modified xsi:type="dcterms:W3CDTF">2021-08-23T16:01:10Z</dcterms:modified>
</cp:coreProperties>
</file>

<file path=docProps/thumbnail.jpeg>
</file>